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83" r:id="rId3"/>
    <p:sldId id="368" r:id="rId4"/>
    <p:sldId id="455" r:id="rId5"/>
    <p:sldId id="456" r:id="rId6"/>
    <p:sldId id="464" r:id="rId7"/>
    <p:sldId id="502" r:id="rId8"/>
    <p:sldId id="459" r:id="rId9"/>
    <p:sldId id="460" r:id="rId10"/>
    <p:sldId id="461" r:id="rId11"/>
    <p:sldId id="462" r:id="rId12"/>
    <p:sldId id="463" r:id="rId13"/>
    <p:sldId id="457" r:id="rId14"/>
    <p:sldId id="387" r:id="rId15"/>
    <p:sldId id="465" r:id="rId16"/>
    <p:sldId id="466" r:id="rId17"/>
    <p:sldId id="467" r:id="rId18"/>
    <p:sldId id="468" r:id="rId19"/>
    <p:sldId id="469" r:id="rId20"/>
    <p:sldId id="470" r:id="rId21"/>
    <p:sldId id="471" r:id="rId22"/>
    <p:sldId id="472" r:id="rId23"/>
    <p:sldId id="473" r:id="rId24"/>
    <p:sldId id="474" r:id="rId25"/>
    <p:sldId id="475" r:id="rId26"/>
    <p:sldId id="476" r:id="rId27"/>
    <p:sldId id="477" r:id="rId28"/>
    <p:sldId id="478" r:id="rId29"/>
    <p:sldId id="479" r:id="rId30"/>
    <p:sldId id="480" r:id="rId31"/>
    <p:sldId id="481" r:id="rId32"/>
    <p:sldId id="482" r:id="rId33"/>
    <p:sldId id="483" r:id="rId34"/>
    <p:sldId id="484" r:id="rId35"/>
    <p:sldId id="485" r:id="rId36"/>
    <p:sldId id="503" r:id="rId37"/>
    <p:sldId id="486" r:id="rId38"/>
    <p:sldId id="487" r:id="rId39"/>
    <p:sldId id="488" r:id="rId40"/>
    <p:sldId id="489" r:id="rId41"/>
    <p:sldId id="490" r:id="rId42"/>
    <p:sldId id="491" r:id="rId43"/>
    <p:sldId id="504" r:id="rId44"/>
    <p:sldId id="492" r:id="rId45"/>
    <p:sldId id="493" r:id="rId46"/>
    <p:sldId id="494" r:id="rId47"/>
    <p:sldId id="495" r:id="rId48"/>
    <p:sldId id="496" r:id="rId49"/>
    <p:sldId id="497" r:id="rId50"/>
    <p:sldId id="498" r:id="rId51"/>
    <p:sldId id="499" r:id="rId52"/>
    <p:sldId id="500" r:id="rId53"/>
    <p:sldId id="505" r:id="rId54"/>
    <p:sldId id="501" r:id="rId5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05F2C04-C923-438B-8C0F-E0CD2BADF298}">
      <wppc:fontMis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EB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86" d="100"/>
          <a:sy n="86" d="100"/>
        </p:scale>
        <p:origin x="514" y="67"/>
      </p:cViewPr>
      <p:guideLst>
        <p:guide orient="horz" pos="2205"/>
        <p:guide pos="415"/>
        <p:guide pos="7242"/>
        <p:guide pos="77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wdp>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a:blip r:embed="rId2"/>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buNone/>
              <a:defRPr lang="zh-CN" altLang="en-US" sz="2800" b="1" dirty="0" smtClean="0">
                <a:solidFill>
                  <a:schemeClr val="tx1">
                    <a:lumMod val="75000"/>
                  </a:schemeClr>
                </a:solidFill>
                <a:latin typeface="+mn-lt"/>
                <a:ea typeface="+mn-ea"/>
                <a:cs typeface="+mn-cs"/>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Rectangle 25"/>
          <p:cNvSpPr>
            <a:spLocks noGrp="1" noChangeArrowheads="1"/>
          </p:cNvSpPr>
          <p:nvPr>
            <p:ph type="sldNum" sz="quarter" idx="10"/>
          </p:nvPr>
        </p:nvSpPr>
        <p:spPr/>
        <p:txBody>
          <a:bodyPr/>
          <a:lstStyle>
            <a:lvl1pPr>
              <a:defRPr/>
            </a:lvl1pPr>
          </a:lstStyle>
          <a:p>
            <a:pPr>
              <a:defRPr/>
            </a:pPr>
            <a:fld id="{770CB7A5-5FE8-4257-9269-FBB8495D2706}" type="slidenum">
              <a:rPr lang="ko-KR" altLang="en-US"/>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468D7A-2995-495E-9A2A-B137F9CACD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135C-D794-4B70-AFAB-159D2306CD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6.xml"/></Relationships>
</file>

<file path=ppt/slides/_rels/slide35.xml.rels><?xml version="1.0" encoding="UTF-8" standalone="yes"?>
<Relationships xmlns="http://schemas.openxmlformats.org/package/2006/relationships"><Relationship Id="rId9" Type="http://schemas.openxmlformats.org/officeDocument/2006/relationships/tags" Target="../tags/tag25.xml"/><Relationship Id="rId8" Type="http://schemas.openxmlformats.org/officeDocument/2006/relationships/tags" Target="../tags/tag24.xml"/><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5" Type="http://schemas.openxmlformats.org/officeDocument/2006/relationships/slideLayout" Target="../slideLayouts/slideLayout7.xml"/><Relationship Id="rId14" Type="http://schemas.openxmlformats.org/officeDocument/2006/relationships/tags" Target="../tags/tag29.xml"/><Relationship Id="rId13" Type="http://schemas.openxmlformats.org/officeDocument/2006/relationships/image" Target="../media/image5.png"/><Relationship Id="rId12" Type="http://schemas.openxmlformats.org/officeDocument/2006/relationships/tags" Target="../tags/tag28.xml"/><Relationship Id="rId11" Type="http://schemas.openxmlformats.org/officeDocument/2006/relationships/tags" Target="../tags/tag27.xml"/><Relationship Id="rId10" Type="http://schemas.openxmlformats.org/officeDocument/2006/relationships/tags" Target="../tags/tag26.xml"/><Relationship Id="rId1" Type="http://schemas.openxmlformats.org/officeDocument/2006/relationships/tags" Target="../tags/tag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2.xml"/></Relationships>
</file>

<file path=ppt/slides/_rels/slide52.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2" Type="http://schemas.openxmlformats.org/officeDocument/2006/relationships/slideLayout" Target="../slideLayouts/slideLayout7.xml"/><Relationship Id="rId11" Type="http://schemas.openxmlformats.org/officeDocument/2006/relationships/tags" Target="../tags/tag42.xml"/><Relationship Id="rId10" Type="http://schemas.openxmlformats.org/officeDocument/2006/relationships/image" Target="../media/image5.png"/><Relationship Id="rId1" Type="http://schemas.openxmlformats.org/officeDocument/2006/relationships/tags" Target="../tags/tag3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5" Type="http://schemas.openxmlformats.org/officeDocument/2006/relationships/slideLayout" Target="../slideLayouts/slideLayout7.xml"/><Relationship Id="rId14" Type="http://schemas.openxmlformats.org/officeDocument/2006/relationships/tags" Target="../tags/tag14.xml"/><Relationship Id="rId13" Type="http://schemas.openxmlformats.org/officeDocument/2006/relationships/image" Target="../media/image5.png"/><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1468385" y="1184256"/>
            <a:ext cx="9255229" cy="3006743"/>
            <a:chOff x="1468385" y="1184256"/>
            <a:chExt cx="9255229" cy="3006743"/>
          </a:xfrm>
        </p:grpSpPr>
        <p:pic>
          <p:nvPicPr>
            <p:cNvPr id="5" name="图片 4"/>
            <p:cNvPicPr>
              <a:picLocks noChangeAspect="1"/>
            </p:cNvPicPr>
            <p:nvPr/>
          </p:nvPicPr>
          <p:blipFill rotWithShape="1">
            <a:blip r:embed="rId2">
              <a:biLevel thresh="25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79" t="20556" r="9479" b="42840"/>
            <a:stretch>
              <a:fillRect/>
            </a:stretch>
          </p:blipFill>
          <p:spPr>
            <a:xfrm>
              <a:off x="1468385" y="1184256"/>
              <a:ext cx="9255229" cy="3006743"/>
            </a:xfrm>
            <a:prstGeom prst="rect">
              <a:avLst/>
            </a:prstGeom>
          </p:spPr>
        </p:pic>
        <p:sp>
          <p:nvSpPr>
            <p:cNvPr id="3" name="矩形 2"/>
            <p:cNvSpPr/>
            <p:nvPr/>
          </p:nvSpPr>
          <p:spPr>
            <a:xfrm>
              <a:off x="3601517" y="2687627"/>
              <a:ext cx="5208477" cy="830997"/>
            </a:xfrm>
            <a:prstGeom prst="rect">
              <a:avLst/>
            </a:prstGeom>
          </p:spPr>
          <p:txBody>
            <a:bodyPr wrap="none">
              <a:spAutoFit/>
            </a:bodyPr>
            <a:lstStyle/>
            <a:p>
              <a:pPr algn="ctr" eaLnBrk="0" hangingPunct="0"/>
              <a:r>
                <a:rPr lang="zh-CN" altLang="en-US" sz="4800" b="1" dirty="0">
                  <a:solidFill>
                    <a:schemeClr val="bg1"/>
                  </a:solidFill>
                  <a:effectLst>
                    <a:outerShdw blurRad="38100" dist="38100" dir="2700000" algn="tl">
                      <a:srgbClr val="000000">
                        <a:alpha val="43137"/>
                      </a:srgbClr>
                    </a:outerShdw>
                  </a:effectLst>
                </a:rPr>
                <a:t>线性表</a:t>
              </a:r>
              <a:r>
                <a:rPr lang="en-US" altLang="zh-CN" sz="4800" b="1" dirty="0">
                  <a:solidFill>
                    <a:schemeClr val="bg1"/>
                  </a:solidFill>
                  <a:effectLst>
                    <a:outerShdw blurRad="38100" dist="38100" dir="2700000" algn="tl">
                      <a:srgbClr val="000000">
                        <a:alpha val="43137"/>
                      </a:srgbClr>
                    </a:outerShdw>
                  </a:effectLst>
                </a:rPr>
                <a:t>——</a:t>
              </a:r>
              <a:r>
                <a:rPr lang="zh-CN" altLang="en-US" sz="4800" b="1" dirty="0">
                  <a:solidFill>
                    <a:schemeClr val="bg1"/>
                  </a:solidFill>
                  <a:effectLst>
                    <a:outerShdw blurRad="38100" dist="38100" dir="2700000" algn="tl">
                      <a:srgbClr val="000000">
                        <a:alpha val="43137"/>
                      </a:srgbClr>
                    </a:outerShdw>
                  </a:effectLst>
                </a:rPr>
                <a:t>顺序表</a:t>
              </a:r>
              <a:endParaRPr lang="en-US" altLang="zh-CN" sz="4800" b="1" dirty="0">
                <a:solidFill>
                  <a:schemeClr val="bg1"/>
                </a:solidFill>
                <a:effectLst>
                  <a:outerShdw blurRad="38100" dist="38100" dir="2700000" algn="tl">
                    <a:srgbClr val="000000">
                      <a:alpha val="43137"/>
                    </a:srgbClr>
                  </a:outerShdw>
                </a:effectLst>
                <a:latin typeface="Verdana" panose="020B0604030504040204" pitchFamily="34" charset="0"/>
              </a:endParaRPr>
            </a:p>
          </p:txBody>
        </p:sp>
      </p:grpSp>
      <p:sp>
        <p:nvSpPr>
          <p:cNvPr id="7" name="矩形 6"/>
          <p:cNvSpPr/>
          <p:nvPr/>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3072309" y="2152683"/>
            <a:ext cx="6559416" cy="4450837"/>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
              <p:cNvSpPr/>
              <p:nvPr/>
            </p:nvSpPr>
            <p:spPr>
              <a:xfrm rot="3791527" flipV="1">
                <a:off x="1560088" y="5343408"/>
                <a:ext cx="460512" cy="127796"/>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flipH="1" flipV="1">
              <a:off x="1584402" y="1903846"/>
              <a:ext cx="9062674" cy="2137112"/>
              <a:chOff x="1584402" y="3589771"/>
              <a:chExt cx="9062674" cy="2137112"/>
            </a:xfrm>
          </p:grpSpPr>
          <p:sp>
            <p:nvSpPr>
              <p:cNvPr id="34"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781274" flipV="1">
                <a:off x="1548911" y="5367030"/>
                <a:ext cx="460512" cy="90441"/>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 name="矩形 2"/>
          <p:cNvSpPr/>
          <p:nvPr/>
        </p:nvSpPr>
        <p:spPr>
          <a:xfrm>
            <a:off x="3644514" y="2482393"/>
            <a:ext cx="5786087" cy="4121128"/>
          </a:xfrm>
          <a:prstGeom prst="rect">
            <a:avLst/>
          </a:prstGeom>
        </p:spPr>
        <p:txBody>
          <a:bodyPr wrap="square">
            <a:spAutoFit/>
          </a:bodyPr>
          <a:lstStyle/>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创建一个线性表</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删除一个线性表</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在第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个位置插入一个新元素</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x</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判断线性表是否为空</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计算线性表的长度</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取第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修改第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按关键字</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x</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查找指定元素</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删除第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删除由关键字</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x</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指定的元素</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buFont typeface="Wingdings" panose="05000000000000000000" pitchFamily="2" charset="2"/>
              <a:buChar char="Ø"/>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输出线性表</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1270000" lvl="1" indent="-457200">
              <a:lnSpc>
                <a:spcPct val="90000"/>
              </a:lnSpc>
            </a:pPr>
            <a:endParaRPr lang="zh-CN" altLang="en-US" sz="2200" dirty="0">
              <a:solidFill>
                <a:srgbClr val="0070C0"/>
              </a:solidFill>
              <a:latin typeface="Times New Roman" panose="02020603050405020304" pitchFamily="18" charset="0"/>
              <a:ea typeface="锐字锐线梦想黑简1.0" panose="02010604000000000000"/>
              <a:cs typeface="Times New Roman" panose="02020603050405020304" pitchFamily="18" charset="0"/>
            </a:endParaRPr>
          </a:p>
        </p:txBody>
      </p:sp>
      <p:sp>
        <p:nvSpPr>
          <p:cNvPr id="2" name="文本框 1"/>
          <p:cNvSpPr txBox="1"/>
          <p:nvPr/>
        </p:nvSpPr>
        <p:spPr>
          <a:xfrm>
            <a:off x="1132338" y="1666844"/>
            <a:ext cx="5964923" cy="424732"/>
          </a:xfrm>
          <a:prstGeom prst="rect">
            <a:avLst/>
          </a:prstGeom>
          <a:noFill/>
        </p:spPr>
        <p:txBody>
          <a:bodyPr wrap="square" rtlCol="0">
            <a:spAutoFit/>
          </a:bodyPr>
          <a:lstStyle/>
          <a:p>
            <a:pPr indent="633730">
              <a:lnSpc>
                <a:spcPct val="90000"/>
              </a:lnSpc>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线性表一般要进行下面的基本操作：</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52" name="组合 51"/>
          <p:cNvGrpSpPr/>
          <p:nvPr/>
        </p:nvGrpSpPr>
        <p:grpSpPr>
          <a:xfrm>
            <a:off x="549001" y="555626"/>
            <a:ext cx="3997663" cy="876848"/>
            <a:chOff x="326687" y="247818"/>
            <a:chExt cx="5450382" cy="725466"/>
          </a:xfrm>
        </p:grpSpPr>
        <p:sp>
          <p:nvSpPr>
            <p:cNvPr id="53" name="文本框 52"/>
            <p:cNvSpPr txBox="1"/>
            <p:nvPr/>
          </p:nvSpPr>
          <p:spPr bwMode="auto">
            <a:xfrm>
              <a:off x="1878925" y="399838"/>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a:ea typeface="微软雅黑" panose="020B0503020204020204" pitchFamily="34" charset="-122"/>
                </a:rPr>
                <a:t>线性表</a:t>
              </a:r>
              <a:endParaRPr lang="zh-CN" altLang="en-US" sz="2400" kern="0" dirty="0">
                <a:solidFill>
                  <a:srgbClr val="0070C0"/>
                </a:solidFill>
                <a:latin typeface="锐字锐线梦想黑简1.0" panose="02010604000000000000"/>
                <a:ea typeface="微软雅黑" panose="020B0503020204020204" pitchFamily="34" charset="-122"/>
              </a:endParaRPr>
            </a:p>
          </p:txBody>
        </p:sp>
        <p:grpSp>
          <p:nvGrpSpPr>
            <p:cNvPr id="54" name="组合 53"/>
            <p:cNvGrpSpPr/>
            <p:nvPr/>
          </p:nvGrpSpPr>
          <p:grpSpPr>
            <a:xfrm>
              <a:off x="326687" y="247818"/>
              <a:ext cx="4861582" cy="725466"/>
              <a:chOff x="326687" y="247818"/>
              <a:chExt cx="4861582" cy="725466"/>
            </a:xfrm>
          </p:grpSpPr>
          <p:grpSp>
            <p:nvGrpSpPr>
              <p:cNvPr id="55" name="组合 54"/>
              <p:cNvGrpSpPr/>
              <p:nvPr/>
            </p:nvGrpSpPr>
            <p:grpSpPr>
              <a:xfrm>
                <a:off x="349799" y="247818"/>
                <a:ext cx="4791980" cy="261575"/>
                <a:chOff x="349799" y="247818"/>
                <a:chExt cx="4791980" cy="261575"/>
              </a:xfrm>
            </p:grpSpPr>
            <p:cxnSp>
              <p:nvCxnSpPr>
                <p:cNvPr id="70" name="直接连接符 6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56" name="组合 55"/>
              <p:cNvGrpSpPr/>
              <p:nvPr/>
            </p:nvGrpSpPr>
            <p:grpSpPr>
              <a:xfrm>
                <a:off x="349799" y="711709"/>
                <a:ext cx="4815092" cy="261575"/>
                <a:chOff x="358852" y="925118"/>
                <a:chExt cx="4815092" cy="261575"/>
              </a:xfrm>
            </p:grpSpPr>
            <p:cxnSp>
              <p:nvCxnSpPr>
                <p:cNvPr id="63" name="直接连接符 6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57" name="组合 56"/>
              <p:cNvGrpSpPr/>
              <p:nvPr/>
            </p:nvGrpSpPr>
            <p:grpSpPr>
              <a:xfrm>
                <a:off x="5138963" y="489126"/>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58" name="组合 57"/>
              <p:cNvGrpSpPr/>
              <p:nvPr/>
            </p:nvGrpSpPr>
            <p:grpSpPr>
              <a:xfrm>
                <a:off x="326687" y="399838"/>
                <a:ext cx="49306" cy="329693"/>
                <a:chOff x="5138963" y="489126"/>
                <a:chExt cx="49306" cy="329693"/>
              </a:xfrm>
            </p:grpSpPr>
            <p:sp>
              <p:nvSpPr>
                <p:cNvPr id="59" name="椭圆 5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0" name="椭圆 5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1" presetClass="entr" presetSubtype="1"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heel(1)">
                                      <p:cBhvr>
                                        <p:cTn id="15" dur="2000"/>
                                        <p:tgtEl>
                                          <p:spTgt spid="31"/>
                                        </p:tgtEl>
                                      </p:cBhvr>
                                    </p:animEffect>
                                  </p:childTnLst>
                                </p:cTn>
                              </p:par>
                            </p:childTnLst>
                          </p:cTn>
                        </p:par>
                        <p:par>
                          <p:cTn id="16" fill="hold">
                            <p:stCondLst>
                              <p:cond delay="3000"/>
                            </p:stCondLst>
                            <p:childTnLst>
                              <p:par>
                                <p:cTn id="17" presetID="2" presetClass="entr" presetSubtype="4" fill="hold" nodeType="after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 calcmode="lin" valueType="num">
                                      <p:cBhvr additive="base">
                                        <p:cTn id="19"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 calcmode="lin" valueType="num">
                                      <p:cBhvr additive="base">
                                        <p:cTn id="2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4" end="4"/>
                                            </p:txEl>
                                          </p:spTgt>
                                        </p:tgtEl>
                                        <p:attrNameLst>
                                          <p:attrName>style.visibility</p:attrName>
                                        </p:attrNameLst>
                                      </p:cBhvr>
                                      <p:to>
                                        <p:strVal val="visible"/>
                                      </p:to>
                                    </p:set>
                                    <p:anim calcmode="lin" valueType="num">
                                      <p:cBhvr additive="base">
                                        <p:cTn id="4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anim calcmode="lin" valueType="num">
                                      <p:cBhvr additive="base">
                                        <p:cTn id="4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 calcmode="lin" valueType="num">
                                      <p:cBhvr additive="base">
                                        <p:cTn id="5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7" end="7"/>
                                            </p:txEl>
                                          </p:spTgt>
                                        </p:tgtEl>
                                        <p:attrNameLst>
                                          <p:attrName>style.visibility</p:attrName>
                                        </p:attrNameLst>
                                      </p:cBhvr>
                                      <p:to>
                                        <p:strVal val="visible"/>
                                      </p:to>
                                    </p:set>
                                    <p:anim calcmode="lin" valueType="num">
                                      <p:cBhvr additive="base">
                                        <p:cTn id="6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3">
                                            <p:txEl>
                                              <p:pRg st="8" end="8"/>
                                            </p:txEl>
                                          </p:spTgt>
                                        </p:tgtEl>
                                        <p:attrNameLst>
                                          <p:attrName>style.visibility</p:attrName>
                                        </p:attrNameLst>
                                      </p:cBhvr>
                                      <p:to>
                                        <p:strVal val="visible"/>
                                      </p:to>
                                    </p:set>
                                    <p:anim calcmode="lin" valueType="num">
                                      <p:cBhvr additive="base">
                                        <p:cTn id="67"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nodeType="clickEffect">
                                  <p:stCondLst>
                                    <p:cond delay="0"/>
                                  </p:stCondLst>
                                  <p:childTnLst>
                                    <p:set>
                                      <p:cBhvr>
                                        <p:cTn id="72" dur="1" fill="hold">
                                          <p:stCondLst>
                                            <p:cond delay="0"/>
                                          </p:stCondLst>
                                        </p:cTn>
                                        <p:tgtEl>
                                          <p:spTgt spid="3">
                                            <p:txEl>
                                              <p:pRg st="9" end="9"/>
                                            </p:txEl>
                                          </p:spTgt>
                                        </p:tgtEl>
                                        <p:attrNameLst>
                                          <p:attrName>style.visibility</p:attrName>
                                        </p:attrNameLst>
                                      </p:cBhvr>
                                      <p:to>
                                        <p:strVal val="visible"/>
                                      </p:to>
                                    </p:set>
                                    <p:anim calcmode="lin" valueType="num">
                                      <p:cBhvr additive="base">
                                        <p:cTn id="7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nodeType="clickEffect">
                                  <p:stCondLst>
                                    <p:cond delay="0"/>
                                  </p:stCondLst>
                                  <p:childTnLst>
                                    <p:set>
                                      <p:cBhvr>
                                        <p:cTn id="78" dur="1" fill="hold">
                                          <p:stCondLst>
                                            <p:cond delay="0"/>
                                          </p:stCondLst>
                                        </p:cTn>
                                        <p:tgtEl>
                                          <p:spTgt spid="3">
                                            <p:txEl>
                                              <p:pRg st="10" end="10"/>
                                            </p:txEl>
                                          </p:spTgt>
                                        </p:tgtEl>
                                        <p:attrNameLst>
                                          <p:attrName>style.visibility</p:attrName>
                                        </p:attrNameLst>
                                      </p:cBhvr>
                                      <p:to>
                                        <p:strVal val="visible"/>
                                      </p:to>
                                    </p:set>
                                    <p:anim calcmode="lin" valueType="num">
                                      <p:cBhvr additive="base">
                                        <p:cTn id="7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8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68572" y="555626"/>
            <a:ext cx="4767968" cy="876848"/>
            <a:chOff x="-58697" y="247818"/>
            <a:chExt cx="5608972" cy="725466"/>
          </a:xfrm>
        </p:grpSpPr>
        <p:sp>
          <p:nvSpPr>
            <p:cNvPr id="6" name="文本框 5"/>
            <p:cNvSpPr txBox="1"/>
            <p:nvPr/>
          </p:nvSpPr>
          <p:spPr bwMode="auto">
            <a:xfrm>
              <a:off x="-58697" y="425113"/>
              <a:ext cx="560897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线性表的抽象数据类型 </a:t>
              </a:r>
              <a:endParaRPr lang="zh-CN" altLang="en-US" sz="2400" kern="0" dirty="0">
                <a:solidFill>
                  <a:srgbClr val="0070C0"/>
                </a:solidFill>
                <a:latin typeface="+mn-ea"/>
              </a:endParaRPr>
            </a:p>
          </p:txBody>
        </p:sp>
        <p:grpSp>
          <p:nvGrpSpPr>
            <p:cNvPr id="7" name="组合 6"/>
            <p:cNvGrpSpPr/>
            <p:nvPr/>
          </p:nvGrpSpPr>
          <p:grpSpPr>
            <a:xfrm>
              <a:off x="326687" y="247818"/>
              <a:ext cx="4861582" cy="725466"/>
              <a:chOff x="326687" y="247818"/>
              <a:chExt cx="4861582" cy="725466"/>
            </a:xfrm>
          </p:grpSpPr>
          <p:grpSp>
            <p:nvGrpSpPr>
              <p:cNvPr id="8" name="组合 7"/>
              <p:cNvGrpSpPr/>
              <p:nvPr/>
            </p:nvGrpSpPr>
            <p:grpSpPr>
              <a:xfrm>
                <a:off x="349799" y="247818"/>
                <a:ext cx="4791980" cy="261575"/>
                <a:chOff x="349799" y="247818"/>
                <a:chExt cx="4791980" cy="261575"/>
              </a:xfrm>
            </p:grpSpPr>
            <p:cxnSp>
              <p:nvCxnSpPr>
                <p:cNvPr id="23" name="直接连接符 2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7" name="任意多边形: 形状 2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28" name="任意多边形: 形状 2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9" name="组合 8"/>
              <p:cNvGrpSpPr/>
              <p:nvPr/>
            </p:nvGrpSpPr>
            <p:grpSpPr>
              <a:xfrm>
                <a:off x="349799" y="711709"/>
                <a:ext cx="4815092" cy="261575"/>
                <a:chOff x="358852" y="925118"/>
                <a:chExt cx="4815092" cy="261575"/>
              </a:xfrm>
            </p:grpSpPr>
            <p:cxnSp>
              <p:nvCxnSpPr>
                <p:cNvPr id="16" name="直接连接符 1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1" name="任意多边形: 形状 2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22" name="任意多边形: 形状 2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 name="组合 9"/>
              <p:cNvGrpSpPr/>
              <p:nvPr/>
            </p:nvGrpSpPr>
            <p:grpSpPr>
              <a:xfrm>
                <a:off x="5138963" y="489126"/>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1" name="组合 10"/>
              <p:cNvGrpSpPr/>
              <p:nvPr/>
            </p:nvGrpSpPr>
            <p:grpSpPr>
              <a:xfrm>
                <a:off x="326687" y="399838"/>
                <a:ext cx="49306" cy="329693"/>
                <a:chOff x="5138963" y="489126"/>
                <a:chExt cx="49306" cy="329693"/>
              </a:xfrm>
            </p:grpSpPr>
            <p:sp>
              <p:nvSpPr>
                <p:cNvPr id="12" name="椭圆 1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3" name="椭圆 1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
        <p:nvSpPr>
          <p:cNvPr id="2" name="矩形 1"/>
          <p:cNvSpPr/>
          <p:nvPr/>
        </p:nvSpPr>
        <p:spPr>
          <a:xfrm>
            <a:off x="620615" y="1546954"/>
            <a:ext cx="10876059" cy="1200329"/>
          </a:xfrm>
          <a:prstGeom prst="rect">
            <a:avLst/>
          </a:prstGeom>
        </p:spPr>
        <p:txBody>
          <a:bodyPr wrap="square">
            <a:spAutoFit/>
          </a:bodyPr>
          <a:lstStyle/>
          <a:p>
            <a:pPr>
              <a:lnSpc>
                <a:spcPct val="150000"/>
              </a:lnSpc>
            </a:pPr>
            <a:r>
              <a:rPr lang="zh-CN" altLang="en-US" sz="2400" dirty="0">
                <a:latin typeface="Times New Roman" panose="02020603050405020304" pitchFamily="18" charset="0"/>
                <a:cs typeface="Times New Roman" panose="02020603050405020304" pitchFamily="18" charset="0"/>
              </a:rPr>
              <a:t>由于</a:t>
            </a:r>
            <a:r>
              <a:rPr lang="zh-CN" altLang="en-US" sz="2400" dirty="0">
                <a:solidFill>
                  <a:srgbClr val="0070C0"/>
                </a:solidFill>
                <a:latin typeface="Times New Roman" panose="02020603050405020304" pitchFamily="18" charset="0"/>
                <a:cs typeface="Times New Roman" panose="02020603050405020304" pitchFamily="18" charset="0"/>
              </a:rPr>
              <a:t>抽象数据类型</a:t>
            </a:r>
            <a:r>
              <a:rPr lang="zh-CN" altLang="en-US" sz="2400" dirty="0">
                <a:latin typeface="Times New Roman" panose="02020603050405020304" pitchFamily="18" charset="0"/>
                <a:cs typeface="Times New Roman" panose="02020603050405020304" pitchFamily="18" charset="0"/>
              </a:rPr>
              <a:t>与线性表的元素</a:t>
            </a:r>
            <a:r>
              <a:rPr lang="zh-CN" altLang="en-US" sz="2400" dirty="0">
                <a:solidFill>
                  <a:srgbClr val="0070C0"/>
                </a:solidFill>
                <a:latin typeface="Times New Roman" panose="02020603050405020304" pitchFamily="18" charset="0"/>
                <a:cs typeface="Times New Roman" panose="02020603050405020304" pitchFamily="18" charset="0"/>
              </a:rPr>
              <a:t>类型无关</a:t>
            </a:r>
            <a:r>
              <a:rPr lang="zh-CN" altLang="en-US" sz="2400" dirty="0">
                <a:latin typeface="Times New Roman" panose="02020603050405020304" pitchFamily="18" charset="0"/>
                <a:cs typeface="Times New Roman" panose="02020603050405020304" pitchFamily="18" charset="0"/>
              </a:rPr>
              <a:t>，所以下面的元素类型用</a:t>
            </a:r>
            <a:r>
              <a:rPr lang="en-US" altLang="zh-CN" sz="2400" dirty="0">
                <a:latin typeface="Times New Roman" panose="02020603050405020304" pitchFamily="18" charset="0"/>
                <a:cs typeface="Times New Roman" panose="02020603050405020304" pitchFamily="18" charset="0"/>
              </a:rPr>
              <a:t>T</a:t>
            </a:r>
            <a:r>
              <a:rPr lang="zh-CN" altLang="en-US" sz="2400" dirty="0">
                <a:latin typeface="Times New Roman" panose="02020603050405020304" pitchFamily="18" charset="0"/>
                <a:cs typeface="Times New Roman" panose="02020603050405020304" pitchFamily="18" charset="0"/>
              </a:rPr>
              <a:t>来表示。线性表的抽象数据类型</a:t>
            </a:r>
            <a:r>
              <a:rPr lang="en-US" altLang="zh-CN" sz="2400" dirty="0">
                <a:latin typeface="Times New Roman" panose="02020603050405020304" pitchFamily="18" charset="0"/>
                <a:cs typeface="Times New Roman" panose="02020603050405020304" pitchFamily="18" charset="0"/>
              </a:rPr>
              <a:t>List</a:t>
            </a:r>
            <a:r>
              <a:rPr lang="zh-CN" altLang="en-US" sz="2400" dirty="0">
                <a:latin typeface="Times New Roman" panose="02020603050405020304" pitchFamily="18" charset="0"/>
                <a:cs typeface="Times New Roman" panose="02020603050405020304" pitchFamily="18" charset="0"/>
              </a:rPr>
              <a:t>可以定义如下：</a:t>
            </a:r>
            <a:endParaRPr lang="zh-CN" altLang="en-US" sz="2400" dirty="0">
              <a:latin typeface="Times New Roman" panose="02020603050405020304" pitchFamily="18" charset="0"/>
              <a:cs typeface="Times New Roman" panose="02020603050405020304" pitchFamily="18" charset="0"/>
            </a:endParaRPr>
          </a:p>
        </p:txBody>
      </p:sp>
      <p:sp>
        <p:nvSpPr>
          <p:cNvPr id="29" name="Rectangle 3"/>
          <p:cNvSpPr txBox="1">
            <a:spLocks noChangeArrowheads="1"/>
          </p:cNvSpPr>
          <p:nvPr/>
        </p:nvSpPr>
        <p:spPr>
          <a:xfrm>
            <a:off x="478971" y="2768284"/>
            <a:ext cx="11164389" cy="39037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80000"/>
              </a:lnSpc>
              <a:buNone/>
            </a:pPr>
            <a:r>
              <a:rPr lang="en-US" altLang="zh-CN" sz="2300" dirty="0">
                <a:ea typeface="锐字锐线梦想黑简1.0" panose="02010604000000000000"/>
              </a:rPr>
              <a:t>          </a:t>
            </a:r>
            <a:r>
              <a:rPr lang="en-US" altLang="zh-CN" sz="2200" dirty="0">
                <a:latin typeface="Times New Roman" panose="02020603050405020304" pitchFamily="18" charset="0"/>
                <a:cs typeface="Times New Roman" panose="02020603050405020304" pitchFamily="18" charset="0"/>
              </a:rPr>
              <a:t>ADT List </a:t>
            </a:r>
            <a:endParaRPr lang="en-US" altLang="zh-CN" sz="2200" dirty="0">
              <a:latin typeface="Times New Roman" panose="02020603050405020304" pitchFamily="18" charset="0"/>
              <a:cs typeface="Times New Roman" panose="02020603050405020304" pitchFamily="18" charset="0"/>
            </a:endParaRPr>
          </a:p>
          <a:p>
            <a:pPr marL="0" indent="0">
              <a:lnSpc>
                <a:spcPct val="80000"/>
              </a:lnSpc>
              <a:buNone/>
            </a:pPr>
            <a:r>
              <a:rPr lang="en-US" altLang="zh-CN" sz="2200" dirty="0">
                <a:latin typeface="+mn-ea"/>
              </a:rPr>
              <a:t>           {</a:t>
            </a:r>
            <a:endParaRPr lang="en-US" altLang="zh-CN" sz="2200" dirty="0">
              <a:latin typeface="+mn-ea"/>
            </a:endParaRPr>
          </a:p>
          <a:p>
            <a:pPr marL="0" indent="0">
              <a:lnSpc>
                <a:spcPct val="80000"/>
              </a:lnSpc>
              <a:buNone/>
            </a:pPr>
            <a:r>
              <a:rPr lang="en-US" altLang="zh-CN" sz="2200" dirty="0">
                <a:latin typeface="+mn-ea"/>
              </a:rPr>
              <a:t>	</a:t>
            </a:r>
            <a:r>
              <a:rPr lang="zh-CN" altLang="en-US" sz="2200" dirty="0">
                <a:latin typeface="+mn-ea"/>
              </a:rPr>
              <a:t>数据对象</a:t>
            </a:r>
            <a:r>
              <a:rPr lang="en-US" altLang="zh-CN" sz="2200" dirty="0">
                <a:latin typeface="Times New Roman" panose="02020603050405020304" pitchFamily="18" charset="0"/>
                <a:cs typeface="Times New Roman" panose="02020603050405020304" pitchFamily="18" charset="0"/>
              </a:rPr>
              <a:t>D={ </a:t>
            </a:r>
            <a:r>
              <a:rPr lang="en-US" altLang="zh-CN" sz="2200" dirty="0" err="1">
                <a:latin typeface="Times New Roman" panose="02020603050405020304" pitchFamily="18" charset="0"/>
                <a:cs typeface="Times New Roman" panose="02020603050405020304" pitchFamily="18" charset="0"/>
              </a:rPr>
              <a:t>e</a:t>
            </a:r>
            <a:r>
              <a:rPr lang="en-US" altLang="zh-CN" sz="2200" baseline="-25000" dirty="0" err="1">
                <a:latin typeface="Times New Roman" panose="02020603050405020304" pitchFamily="18" charset="0"/>
                <a:cs typeface="Times New Roman" panose="02020603050405020304" pitchFamily="18" charset="0"/>
              </a:rPr>
              <a:t>i</a:t>
            </a:r>
            <a:r>
              <a:rPr lang="en-US" altLang="zh-CN" sz="2200" dirty="0" err="1">
                <a:latin typeface="Times New Roman" panose="02020603050405020304" pitchFamily="18" charset="0"/>
                <a:cs typeface="Times New Roman" panose="02020603050405020304" pitchFamily="18" charset="0"/>
              </a:rPr>
              <a:t>|e</a:t>
            </a:r>
            <a:r>
              <a:rPr lang="en-US" altLang="zh-CN" sz="2200" baseline="-25000" dirty="0" err="1">
                <a:latin typeface="Times New Roman" panose="02020603050405020304" pitchFamily="18" charset="0"/>
                <a:cs typeface="Times New Roman" panose="02020603050405020304" pitchFamily="18" charset="0"/>
              </a:rPr>
              <a:t>i</a:t>
            </a:r>
            <a:r>
              <a:rPr lang="en-US" altLang="zh-CN" sz="2200" dirty="0" err="1">
                <a:latin typeface="Times New Roman" panose="02020603050405020304" pitchFamily="18" charset="0"/>
                <a:cs typeface="Times New Roman" panose="02020603050405020304" pitchFamily="18" charset="0"/>
              </a:rPr>
              <a:t>∈T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=1,2,…,n</a:t>
            </a:r>
            <a:r>
              <a:rPr lang="zh-CN" altLang="en-US" sz="2200" dirty="0">
                <a:latin typeface="Times New Roman" panose="02020603050405020304" pitchFamily="18" charset="0"/>
                <a:cs typeface="Times New Roman" panose="02020603050405020304" pitchFamily="18" charset="0"/>
              </a:rPr>
              <a:t>，</a:t>
            </a:r>
            <a:r>
              <a:rPr lang="en-US" altLang="zh-CN" sz="2200" dirty="0">
                <a:latin typeface="Times New Roman" panose="02020603050405020304" pitchFamily="18" charset="0"/>
                <a:cs typeface="Times New Roman" panose="02020603050405020304" pitchFamily="18" charset="0"/>
              </a:rPr>
              <a:t>n≥0 }</a:t>
            </a:r>
            <a:endParaRPr lang="en-US" altLang="zh-CN" sz="2200" dirty="0">
              <a:latin typeface="Times New Roman" panose="02020603050405020304" pitchFamily="18" charset="0"/>
              <a:cs typeface="Times New Roman" panose="02020603050405020304" pitchFamily="18" charset="0"/>
            </a:endParaRPr>
          </a:p>
          <a:p>
            <a:pPr marL="0" indent="0">
              <a:lnSpc>
                <a:spcPct val="80000"/>
              </a:lnSpc>
              <a:buNone/>
            </a:pPr>
            <a:r>
              <a:rPr lang="en-US" altLang="zh-CN" sz="2200" dirty="0">
                <a:latin typeface="+mn-ea"/>
              </a:rPr>
              <a:t>	</a:t>
            </a:r>
            <a:r>
              <a:rPr lang="zh-CN" altLang="en-US" sz="2200" dirty="0">
                <a:latin typeface="+mn-ea"/>
              </a:rPr>
              <a:t>数据关系</a:t>
            </a:r>
            <a:r>
              <a:rPr lang="en-US" altLang="zh-CN" sz="2200" dirty="0">
                <a:latin typeface="Times New Roman" panose="02020603050405020304" pitchFamily="18" charset="0"/>
                <a:cs typeface="Times New Roman" panose="02020603050405020304" pitchFamily="18" charset="0"/>
              </a:rPr>
              <a:t>R={&lt;e</a:t>
            </a:r>
            <a:r>
              <a:rPr lang="en-US" altLang="zh-CN" sz="2200" baseline="-25000" dirty="0">
                <a:latin typeface="Times New Roman" panose="02020603050405020304" pitchFamily="18" charset="0"/>
                <a:cs typeface="Times New Roman" panose="02020603050405020304" pitchFamily="18" charset="0"/>
              </a:rPr>
              <a:t>i-1</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e</a:t>
            </a:r>
            <a:r>
              <a:rPr lang="en-US" altLang="zh-CN" sz="2200" baseline="-250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&gt;|e</a:t>
            </a:r>
            <a:r>
              <a:rPr lang="en-US" altLang="zh-CN" sz="2200" baseline="-25000" dirty="0">
                <a:latin typeface="Times New Roman" panose="02020603050405020304" pitchFamily="18" charset="0"/>
                <a:cs typeface="Times New Roman" panose="02020603050405020304" pitchFamily="18" charset="0"/>
              </a:rPr>
              <a:t>i-1</a:t>
            </a:r>
            <a:r>
              <a:rPr lang="zh-CN" altLang="en-US"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e</a:t>
            </a:r>
            <a:r>
              <a:rPr lang="en-US" altLang="zh-CN" sz="2200" baseline="-25000" dirty="0" err="1">
                <a:latin typeface="Times New Roman" panose="02020603050405020304" pitchFamily="18" charset="0"/>
                <a:cs typeface="Times New Roman" panose="02020603050405020304" pitchFamily="18" charset="0"/>
              </a:rPr>
              <a:t>i</a:t>
            </a:r>
            <a:r>
              <a:rPr lang="en-US" altLang="zh-CN" sz="2200" dirty="0" err="1">
                <a:latin typeface="Times New Roman" panose="02020603050405020304" pitchFamily="18" charset="0"/>
                <a:cs typeface="Times New Roman" panose="02020603050405020304" pitchFamily="18" charset="0"/>
              </a:rPr>
              <a:t>∈D</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=2,3,…,n }</a:t>
            </a:r>
            <a:endParaRPr lang="en-US" altLang="zh-CN" sz="2200" dirty="0">
              <a:latin typeface="Times New Roman" panose="02020603050405020304" pitchFamily="18" charset="0"/>
              <a:cs typeface="Times New Roman" panose="02020603050405020304" pitchFamily="18" charset="0"/>
            </a:endParaRPr>
          </a:p>
          <a:p>
            <a:pPr marL="0" indent="0">
              <a:lnSpc>
                <a:spcPct val="80000"/>
              </a:lnSpc>
              <a:buNone/>
            </a:pPr>
            <a:r>
              <a:rPr lang="en-US" altLang="zh-CN" sz="2200" dirty="0">
                <a:latin typeface="+mn-ea"/>
              </a:rPr>
              <a:t>	</a:t>
            </a:r>
            <a:r>
              <a:rPr lang="zh-CN" altLang="en-US" sz="2200" dirty="0">
                <a:latin typeface="+mn-ea"/>
              </a:rPr>
              <a:t>基本操作</a:t>
            </a:r>
            <a:r>
              <a:rPr lang="en-US" altLang="zh-CN" sz="2200" dirty="0">
                <a:latin typeface="Times New Roman" panose="02020603050405020304" pitchFamily="18" charset="0"/>
                <a:cs typeface="Times New Roman" panose="02020603050405020304" pitchFamily="18" charset="0"/>
              </a:rPr>
              <a:t>P</a:t>
            </a:r>
            <a:r>
              <a:rPr lang="zh-CN" altLang="en-US" sz="2200" dirty="0">
                <a:latin typeface="+mn-ea"/>
              </a:rPr>
              <a:t>：</a:t>
            </a:r>
            <a:endParaRPr lang="zh-CN" altLang="en-US" sz="2200" dirty="0">
              <a:latin typeface="+mn-ea"/>
            </a:endParaRPr>
          </a:p>
          <a:p>
            <a:pPr marL="0" indent="0">
              <a:lnSpc>
                <a:spcPct val="80000"/>
              </a:lnSpc>
              <a:buNone/>
            </a:pPr>
            <a:r>
              <a:rPr lang="zh-CN" altLang="en-US" sz="2200" dirty="0">
                <a:latin typeface="+mn-ea"/>
              </a:rPr>
              <a:t>	</a:t>
            </a: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Create()</a:t>
            </a:r>
            <a:r>
              <a:rPr lang="zh-CN" altLang="en-US" sz="2200" dirty="0">
                <a:latin typeface="Times New Roman" panose="02020603050405020304" pitchFamily="18" charset="0"/>
                <a:cs typeface="Times New Roman" panose="02020603050405020304" pitchFamily="18" charset="0"/>
              </a:rPr>
              <a:t>：</a:t>
            </a:r>
            <a:r>
              <a:rPr lang="zh-CN" altLang="en-US" sz="2200" dirty="0">
                <a:latin typeface="+mn-ea"/>
              </a:rPr>
              <a:t>创建空表</a:t>
            </a:r>
            <a:endParaRPr lang="zh-CN" altLang="en-US" sz="2200" dirty="0">
              <a:latin typeface="+mn-ea"/>
            </a:endParaRPr>
          </a:p>
          <a:p>
            <a:pPr marL="0" indent="0">
              <a:lnSpc>
                <a:spcPct val="80000"/>
              </a:lnSpc>
              <a:buNone/>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Destroy()</a:t>
            </a:r>
            <a:r>
              <a:rPr lang="zh-CN" altLang="en-US" sz="2200" dirty="0">
                <a:latin typeface="Times New Roman" panose="02020603050405020304" pitchFamily="18" charset="0"/>
                <a:cs typeface="Times New Roman" panose="02020603050405020304" pitchFamily="18" charset="0"/>
              </a:rPr>
              <a:t>：</a:t>
            </a:r>
            <a:r>
              <a:rPr lang="zh-CN" altLang="en-US" sz="2200" dirty="0">
                <a:latin typeface="+mn-ea"/>
              </a:rPr>
              <a:t>删除表</a:t>
            </a:r>
            <a:endParaRPr lang="zh-CN" altLang="en-US" sz="2200" dirty="0">
              <a:latin typeface="+mn-ea"/>
            </a:endParaRPr>
          </a:p>
          <a:p>
            <a:pPr marL="0" indent="0">
              <a:lnSpc>
                <a:spcPct val="80000"/>
              </a:lnSpc>
              <a:buNone/>
            </a:pPr>
            <a:r>
              <a:rPr lang="en-US" altLang="zh-CN" sz="2200" dirty="0">
                <a:latin typeface="+mn-ea"/>
              </a:rPr>
              <a:t>                   </a:t>
            </a:r>
            <a:r>
              <a:rPr lang="en-US" altLang="zh-CN" sz="2200" dirty="0">
                <a:latin typeface="Times New Roman" panose="02020603050405020304" pitchFamily="18" charset="0"/>
                <a:cs typeface="Times New Roman" panose="02020603050405020304" pitchFamily="18" charset="0"/>
              </a:rPr>
              <a:t>List&amp; Insert(int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r>
              <a:rPr lang="zh-CN" altLang="en-US" sz="2200" dirty="0">
                <a:latin typeface="Times New Roman" panose="02020603050405020304" pitchFamily="18" charset="0"/>
                <a:cs typeface="Times New Roman" panose="02020603050405020304" pitchFamily="18" charset="0"/>
              </a:rPr>
              <a:t>：</a:t>
            </a:r>
            <a:r>
              <a:rPr lang="zh-CN" altLang="en-US" sz="2200" dirty="0">
                <a:latin typeface="+mn-ea"/>
              </a:rPr>
              <a:t>在第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mn-ea"/>
              </a:rPr>
              <a:t>个位置插入元素</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mn-ea"/>
              </a:rPr>
              <a:t>，返回插入后的线性表</a:t>
            </a:r>
            <a:endParaRPr lang="zh-CN" altLang="en-US" sz="2200" dirty="0">
              <a:latin typeface="+mn-ea"/>
            </a:endParaRPr>
          </a:p>
          <a:p>
            <a:pPr marL="0" indent="0">
              <a:lnSpc>
                <a:spcPct val="80000"/>
              </a:lnSpc>
              <a:buNone/>
            </a:pPr>
            <a:r>
              <a:rPr lang="zh-CN" altLang="en-US" sz="2200" dirty="0">
                <a:latin typeface="+mn-ea"/>
              </a:rPr>
              <a:t>	</a:t>
            </a: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bool</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IsEmpty</a:t>
            </a:r>
            <a:r>
              <a:rPr lang="en-US" altLang="zh-CN" sz="2200" dirty="0">
                <a:latin typeface="Times New Roman" panose="02020603050405020304" pitchFamily="18" charset="0"/>
                <a:cs typeface="Times New Roman" panose="02020603050405020304" pitchFamily="18" charset="0"/>
              </a:rPr>
              <a:t>() const</a:t>
            </a:r>
            <a:r>
              <a:rPr lang="zh-CN" altLang="en-US" sz="2200" dirty="0">
                <a:latin typeface="Times New Roman" panose="02020603050405020304" pitchFamily="18" charset="0"/>
                <a:cs typeface="Times New Roman" panose="02020603050405020304" pitchFamily="18" charset="0"/>
              </a:rPr>
              <a:t>：</a:t>
            </a:r>
            <a:r>
              <a:rPr lang="zh-CN" altLang="en-US" sz="2200" dirty="0">
                <a:latin typeface="+mn-ea"/>
              </a:rPr>
              <a:t>判断表是否为空，表空返回</a:t>
            </a:r>
            <a:r>
              <a:rPr lang="en-US" altLang="zh-CN" sz="2200" dirty="0">
                <a:latin typeface="Times New Roman" panose="02020603050405020304" pitchFamily="18" charset="0"/>
                <a:cs typeface="Times New Roman" panose="02020603050405020304" pitchFamily="18" charset="0"/>
              </a:rPr>
              <a:t>true</a:t>
            </a:r>
            <a:r>
              <a:rPr lang="zh-CN" altLang="en-US" sz="2200" dirty="0">
                <a:latin typeface="+mn-ea"/>
              </a:rPr>
              <a:t>，表非空返回</a:t>
            </a:r>
            <a:r>
              <a:rPr lang="en-US" altLang="zh-CN" sz="2200" dirty="0">
                <a:latin typeface="Times New Roman" panose="02020603050405020304" pitchFamily="18" charset="0"/>
                <a:cs typeface="Times New Roman" panose="02020603050405020304" pitchFamily="18" charset="0"/>
              </a:rPr>
              <a:t>false</a:t>
            </a:r>
            <a:endParaRPr lang="zh-CN" altLang="en-US" sz="2200" dirty="0">
              <a:latin typeface="Times New Roman" panose="02020603050405020304" pitchFamily="18" charset="0"/>
              <a:cs typeface="Times New Roman" panose="02020603050405020304" pitchFamily="18" charset="0"/>
            </a:endParaRPr>
          </a:p>
          <a:p>
            <a:pPr marL="452755" indent="-452755">
              <a:buFont typeface="Arial" panose="020B0604020202020204" pitchFamily="34" charset="0"/>
              <a:buNone/>
            </a:pPr>
            <a:endParaRPr lang="en-US" altLang="zh-CN" sz="2400" dirty="0">
              <a:solidFill>
                <a:srgbClr val="080808"/>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wipe(left)">
                                      <p:cBhvr>
                                        <p:cTn id="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3" name="矩形 2"/>
          <p:cNvSpPr/>
          <p:nvPr/>
        </p:nvSpPr>
        <p:spPr>
          <a:xfrm>
            <a:off x="-93575" y="2066511"/>
            <a:ext cx="12213688" cy="3613297"/>
          </a:xfrm>
          <a:prstGeom prst="rect">
            <a:avLst/>
          </a:prstGeom>
        </p:spPr>
        <p:txBody>
          <a:bodyPr wrap="square">
            <a:spAutoFit/>
          </a:bodyPr>
          <a:lstStyle/>
          <a:p>
            <a:pPr>
              <a:lnSpc>
                <a:spcPct val="130000"/>
              </a:lnSpc>
            </a:pPr>
            <a:r>
              <a:rPr lang="en-US" altLang="zh-CN" sz="2200" dirty="0">
                <a:latin typeface="Times New Roman" panose="02020603050405020304" pitchFamily="18" charset="0"/>
                <a:cs typeface="Times New Roman" panose="02020603050405020304" pitchFamily="18" charset="0"/>
              </a:rPr>
              <a:t>             int </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const</a:t>
            </a:r>
            <a:r>
              <a:rPr lang="zh-CN" altLang="en-US" sz="2200" dirty="0">
                <a:latin typeface="Times New Roman" panose="02020603050405020304" pitchFamily="18" charset="0"/>
                <a:cs typeface="Times New Roman" panose="02020603050405020304" pitchFamily="18" charset="0"/>
              </a:rPr>
              <a:t>：返回表中数据元素的个数</a:t>
            </a:r>
            <a:endParaRPr lang="zh-CN" altLang="en-US" sz="2200" dirty="0">
              <a:latin typeface="Times New Roman" panose="02020603050405020304" pitchFamily="18" charset="0"/>
              <a:cs typeface="Times New Roman" panose="02020603050405020304" pitchFamily="18" charset="0"/>
            </a:endParaRPr>
          </a:p>
          <a:p>
            <a:pPr>
              <a:lnSpc>
                <a:spcPct val="130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k,T</a:t>
            </a:r>
            <a:r>
              <a:rPr lang="en-US" altLang="zh-CN" sz="2200" dirty="0">
                <a:latin typeface="Times New Roman" panose="02020603050405020304" pitchFamily="18" charset="0"/>
                <a:cs typeface="Times New Roman" panose="02020603050405020304" pitchFamily="18" charset="0"/>
              </a:rPr>
              <a:t>&amp; x)</a:t>
            </a:r>
            <a:r>
              <a:rPr lang="zh-CN" altLang="en-US" sz="2200" dirty="0">
                <a:latin typeface="Times New Roman" panose="02020603050405020304" pitchFamily="18" charset="0"/>
                <a:cs typeface="Times New Roman" panose="02020603050405020304" pitchFamily="18" charset="0"/>
              </a:rPr>
              <a:t>：将表中第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个元素保存到</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中，不存在则返回</a:t>
            </a:r>
            <a:r>
              <a:rPr lang="en-US" altLang="zh-CN" sz="2200" dirty="0">
                <a:latin typeface="Times New Roman" panose="02020603050405020304" pitchFamily="18" charset="0"/>
                <a:cs typeface="Times New Roman" panose="02020603050405020304" pitchFamily="18" charset="0"/>
              </a:rPr>
              <a:t>false</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bool </a:t>
            </a:r>
            <a:r>
              <a:rPr lang="en-US" altLang="zh-CN" sz="2200" dirty="0" err="1">
                <a:latin typeface="Times New Roman" panose="02020603050405020304" pitchFamily="18" charset="0"/>
                <a:cs typeface="Times New Roman" panose="02020603050405020304" pitchFamily="18" charset="0"/>
              </a:rPr>
              <a:t>ModifyData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k,T</a:t>
            </a:r>
            <a:r>
              <a:rPr lang="en-US" altLang="zh-CN" sz="2200" dirty="0">
                <a:latin typeface="Times New Roman" panose="02020603050405020304" pitchFamily="18" charset="0"/>
                <a:cs typeface="Times New Roman" panose="02020603050405020304" pitchFamily="18" charset="0"/>
              </a:rPr>
              <a:t>&amp; x)</a:t>
            </a:r>
            <a:r>
              <a:rPr lang="zh-CN" altLang="en-US" sz="2200" dirty="0">
                <a:latin typeface="Times New Roman" panose="02020603050405020304" pitchFamily="18" charset="0"/>
                <a:cs typeface="Times New Roman" panose="02020603050405020304" pitchFamily="18" charset="0"/>
              </a:rPr>
              <a:t>：将表中第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个元素修改为</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，不存在则返回</a:t>
            </a:r>
            <a:r>
              <a:rPr lang="en-US" altLang="zh-CN" sz="2200" dirty="0">
                <a:latin typeface="Times New Roman" panose="02020603050405020304" pitchFamily="18" charset="0"/>
                <a:cs typeface="Times New Roman" panose="02020603050405020304" pitchFamily="18" charset="0"/>
              </a:rPr>
              <a:t>false</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int Find(T&amp; x)</a:t>
            </a:r>
            <a:r>
              <a:rPr lang="zh-CN" altLang="en-US" sz="2200" dirty="0">
                <a:latin typeface="Times New Roman" panose="02020603050405020304" pitchFamily="18" charset="0"/>
                <a:cs typeface="Times New Roman" panose="02020603050405020304" pitchFamily="18" charset="0"/>
              </a:rPr>
              <a:t>：返回</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在表中的位置，如果</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不在表中返回</a:t>
            </a:r>
            <a:r>
              <a:rPr lang="en-US" altLang="zh-CN" sz="2200" dirty="0">
                <a:latin typeface="Times New Roman" panose="02020603050405020304" pitchFamily="18" charset="0"/>
                <a:cs typeface="Times New Roman" panose="02020603050405020304" pitchFamily="18" charset="0"/>
              </a:rPr>
              <a:t>0</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List&amp; </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(int k)</a:t>
            </a:r>
            <a:r>
              <a:rPr lang="zh-CN" altLang="en-US" sz="2200" dirty="0">
                <a:latin typeface="Times New Roman" panose="02020603050405020304" pitchFamily="18" charset="0"/>
                <a:cs typeface="Times New Roman" panose="02020603050405020304" pitchFamily="18" charset="0"/>
              </a:rPr>
              <a:t>：删除表中第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个元素，并把它保存到</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中，返回删除后的线性表</a:t>
            </a:r>
            <a:endParaRPr lang="zh-CN" altLang="en-US" sz="2200" dirty="0">
              <a:latin typeface="Times New Roman" panose="02020603050405020304" pitchFamily="18" charset="0"/>
              <a:cs typeface="Times New Roman" panose="02020603050405020304" pitchFamily="18" charset="0"/>
            </a:endParaRPr>
          </a:p>
          <a:p>
            <a:pPr>
              <a:lnSpc>
                <a:spcPct val="130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List&amp; </a:t>
            </a:r>
            <a:r>
              <a:rPr lang="en-US" altLang="zh-CN" sz="2200" dirty="0" err="1">
                <a:latin typeface="Times New Roman" panose="02020603050405020304" pitchFamily="18" charset="0"/>
                <a:cs typeface="Times New Roman" panose="02020603050405020304" pitchFamily="18" charset="0"/>
              </a:rPr>
              <a:t>DeleteByKey</a:t>
            </a:r>
            <a:r>
              <a:rPr lang="en-US" altLang="zh-CN" sz="2200" dirty="0">
                <a:latin typeface="Times New Roman" panose="02020603050405020304" pitchFamily="18" charset="0"/>
                <a:cs typeface="Times New Roman" panose="02020603050405020304" pitchFamily="18" charset="0"/>
              </a:rPr>
              <a:t>(T&amp; x)</a:t>
            </a:r>
            <a:r>
              <a:rPr lang="zh-CN" altLang="en-US" sz="2200" dirty="0">
                <a:latin typeface="Times New Roman" panose="02020603050405020304" pitchFamily="18" charset="0"/>
                <a:cs typeface="Times New Roman" panose="02020603050405020304" pitchFamily="18" charset="0"/>
              </a:rPr>
              <a:t>：	删除表中关键字为</a:t>
            </a:r>
            <a:r>
              <a:rPr lang="fr-FR" altLang="zh-CN" sz="2200" dirty="0">
                <a:latin typeface="Times New Roman" panose="02020603050405020304" pitchFamily="18" charset="0"/>
                <a:cs typeface="Times New Roman" panose="02020603050405020304" pitchFamily="18" charset="0"/>
              </a:rPr>
              <a:t>x</a:t>
            </a:r>
            <a:r>
              <a:rPr lang="zh-CN" altLang="fr-FR" sz="2200" dirty="0">
                <a:latin typeface="Times New Roman" panose="02020603050405020304" pitchFamily="18" charset="0"/>
                <a:cs typeface="Times New Roman" panose="02020603050405020304" pitchFamily="18" charset="0"/>
              </a:rPr>
              <a:t>的元素，返回删除后的线性表</a:t>
            </a:r>
            <a:endParaRPr lang="zh-CN" altLang="fr-FR" sz="2200" dirty="0">
              <a:latin typeface="Times New Roman" panose="02020603050405020304" pitchFamily="18" charset="0"/>
              <a:cs typeface="Times New Roman" panose="02020603050405020304" pitchFamily="18" charset="0"/>
            </a:endParaRPr>
          </a:p>
          <a:p>
            <a:pPr>
              <a:lnSpc>
                <a:spcPct val="130000"/>
              </a:lnSpc>
            </a:pPr>
            <a:r>
              <a:rPr lang="zh-CN" altLang="fr-FR" sz="2200" dirty="0">
                <a:latin typeface="Times New Roman" panose="02020603050405020304" pitchFamily="18" charset="0"/>
                <a:cs typeface="Times New Roman" panose="02020603050405020304" pitchFamily="18" charset="0"/>
              </a:rPr>
              <a:t>	</a:t>
            </a:r>
            <a:r>
              <a:rPr lang="fr-FR" altLang="zh-CN" sz="2200" dirty="0">
                <a:latin typeface="Times New Roman" panose="02020603050405020304" pitchFamily="18" charset="0"/>
                <a:cs typeface="Times New Roman" panose="02020603050405020304" pitchFamily="18" charset="0"/>
              </a:rPr>
              <a:t>void OutPut() const</a:t>
            </a:r>
            <a:r>
              <a:rPr lang="zh-CN" altLang="fr-FR" sz="2200" dirty="0">
                <a:latin typeface="Times New Roman" panose="02020603050405020304" pitchFamily="18" charset="0"/>
                <a:cs typeface="Times New Roman" panose="02020603050405020304" pitchFamily="18" charset="0"/>
              </a:rPr>
              <a:t>：输出线性表</a:t>
            </a:r>
            <a:endParaRPr lang="zh-CN" altLang="fr-FR" sz="2200" dirty="0">
              <a:latin typeface="Times New Roman" panose="02020603050405020304" pitchFamily="18" charset="0"/>
              <a:cs typeface="Times New Roman" panose="02020603050405020304" pitchFamily="18" charset="0"/>
            </a:endParaRPr>
          </a:p>
          <a:p>
            <a:pPr>
              <a:lnSpc>
                <a:spcPct val="130000"/>
              </a:lnSpc>
            </a:pPr>
            <a:r>
              <a:rPr lang="fr-FR" altLang="zh-CN" sz="2200" dirty="0">
                <a:latin typeface="Times New Roman" panose="02020603050405020304" pitchFamily="18" charset="0"/>
                <a:cs typeface="Times New Roman" panose="02020603050405020304" pitchFamily="18" charset="0"/>
              </a:rPr>
              <a:t>            } ADT List</a:t>
            </a:r>
            <a:endParaRPr lang="zh-CN" altLang="en-US" sz="2200" dirty="0">
              <a:latin typeface="Times New Roman" panose="02020603050405020304" pitchFamily="18" charset="0"/>
              <a:cs typeface="Times New Roman" panose="02020603050405020304" pitchFamily="18" charset="0"/>
            </a:endParaRPr>
          </a:p>
        </p:txBody>
      </p:sp>
      <p:grpSp>
        <p:nvGrpSpPr>
          <p:cNvPr id="31" name="组合 30"/>
          <p:cNvGrpSpPr/>
          <p:nvPr/>
        </p:nvGrpSpPr>
        <p:grpSpPr>
          <a:xfrm>
            <a:off x="268572" y="555626"/>
            <a:ext cx="4767968" cy="876848"/>
            <a:chOff x="-58697" y="247818"/>
            <a:chExt cx="5608972" cy="725466"/>
          </a:xfrm>
        </p:grpSpPr>
        <p:sp>
          <p:nvSpPr>
            <p:cNvPr id="32" name="文本框 31"/>
            <p:cNvSpPr txBox="1"/>
            <p:nvPr/>
          </p:nvSpPr>
          <p:spPr bwMode="auto">
            <a:xfrm>
              <a:off x="-58697" y="425113"/>
              <a:ext cx="560897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线性表的抽象数据类型 </a:t>
              </a:r>
              <a:endParaRPr lang="zh-CN" altLang="en-US" sz="2400" kern="0" dirty="0">
                <a:solidFill>
                  <a:srgbClr val="0070C0"/>
                </a:solidFill>
                <a:latin typeface="+mn-ea"/>
              </a:endParaRPr>
            </a:p>
          </p:txBody>
        </p:sp>
        <p:grpSp>
          <p:nvGrpSpPr>
            <p:cNvPr id="33" name="组合 32"/>
            <p:cNvGrpSpPr/>
            <p:nvPr/>
          </p:nvGrpSpPr>
          <p:grpSpPr>
            <a:xfrm>
              <a:off x="326687" y="247818"/>
              <a:ext cx="4861582" cy="725466"/>
              <a:chOff x="326687" y="247818"/>
              <a:chExt cx="4861582" cy="725466"/>
            </a:xfrm>
          </p:grpSpPr>
          <p:grpSp>
            <p:nvGrpSpPr>
              <p:cNvPr id="34" name="组合 33"/>
              <p:cNvGrpSpPr/>
              <p:nvPr/>
            </p:nvGrpSpPr>
            <p:grpSpPr>
              <a:xfrm>
                <a:off x="349799" y="247818"/>
                <a:ext cx="4791980" cy="261575"/>
                <a:chOff x="349799" y="247818"/>
                <a:chExt cx="4791980" cy="261575"/>
              </a:xfrm>
            </p:grpSpPr>
            <p:cxnSp>
              <p:nvCxnSpPr>
                <p:cNvPr id="49" name="直接连接符 4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2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54" name="任意多边形: 形状 2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5" name="组合 34"/>
              <p:cNvGrpSpPr/>
              <p:nvPr/>
            </p:nvGrpSpPr>
            <p:grpSpPr>
              <a:xfrm>
                <a:off x="349799" y="711709"/>
                <a:ext cx="4815092" cy="261575"/>
                <a:chOff x="358852" y="925118"/>
                <a:chExt cx="4815092" cy="261575"/>
              </a:xfrm>
            </p:grpSpPr>
            <p:cxnSp>
              <p:nvCxnSpPr>
                <p:cNvPr id="42" name="直接连接符 4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2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48" name="任意多边形: 形状 2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6" name="组合 35"/>
              <p:cNvGrpSpPr/>
              <p:nvPr/>
            </p:nvGrpSpPr>
            <p:grpSpPr>
              <a:xfrm>
                <a:off x="5138963" y="489126"/>
                <a:ext cx="49306" cy="329693"/>
                <a:chOff x="5138963" y="489126"/>
                <a:chExt cx="49306" cy="329693"/>
              </a:xfrm>
            </p:grpSpPr>
            <p:sp>
              <p:nvSpPr>
                <p:cNvPr id="40" name="椭圆 3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1" name="椭圆 4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1156512" y="2410083"/>
            <a:ext cx="10132908" cy="2063835"/>
          </a:xfrm>
          <a:prstGeom prst="rect">
            <a:avLst/>
          </a:prstGeom>
        </p:spPr>
        <p:txBody>
          <a:bodyPr wrap="square">
            <a:spAutoFit/>
          </a:bodyPr>
          <a:lstStyle/>
          <a:p>
            <a:pPr algn="just">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抽象数据类型可以</a:t>
            </a:r>
            <a:r>
              <a:rPr lang="zh-CN" altLang="en-US" sz="2200" dirty="0">
                <a:solidFill>
                  <a:srgbClr val="0070C0"/>
                </a:solidFill>
                <a:latin typeface="Times New Roman" panose="02020603050405020304" pitchFamily="18" charset="0"/>
                <a:cs typeface="Times New Roman" panose="02020603050405020304" pitchFamily="18" charset="0"/>
              </a:rPr>
              <a:t>直接通过</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C++</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语言中的类类型来实现，其数据部分通常定义为类的私有或保护的数据成员，它只允许该类或派生类直接使用，操作部分通常定义为类的公共的成员函数，它既可以提供给该类或派生类使用也可以提供给外部定义的类和函数使用。</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33" name="组合 32"/>
          <p:cNvGrpSpPr/>
          <p:nvPr/>
        </p:nvGrpSpPr>
        <p:grpSpPr>
          <a:xfrm>
            <a:off x="754714" y="1939406"/>
            <a:ext cx="10767511" cy="3037625"/>
            <a:chOff x="1565220" y="1903846"/>
            <a:chExt cx="9094891" cy="3823037"/>
          </a:xfrm>
        </p:grpSpPr>
        <p:grpSp>
          <p:nvGrpSpPr>
            <p:cNvPr id="34" name="组合 33"/>
            <p:cNvGrpSpPr/>
            <p:nvPr/>
          </p:nvGrpSpPr>
          <p:grpSpPr>
            <a:xfrm>
              <a:off x="1565220" y="3589771"/>
              <a:ext cx="9081856" cy="2137112"/>
              <a:chOff x="1565220" y="3589771"/>
              <a:chExt cx="9081856"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2517563" flipV="1">
                <a:off x="1565220" y="5341739"/>
                <a:ext cx="435811" cy="130345"/>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03846"/>
              <a:ext cx="9075709" cy="2137112"/>
              <a:chOff x="1571367" y="3589771"/>
              <a:chExt cx="9075709" cy="2137112"/>
            </a:xfrm>
          </p:grpSpPr>
          <p:sp>
            <p:nvSpPr>
              <p:cNvPr id="36"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2552763" flipV="1">
                <a:off x="1571367" y="5355059"/>
                <a:ext cx="408395" cy="122516"/>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9" name="组合 30"/>
          <p:cNvGrpSpPr/>
          <p:nvPr/>
        </p:nvGrpSpPr>
        <p:grpSpPr>
          <a:xfrm>
            <a:off x="268572" y="555626"/>
            <a:ext cx="4767968" cy="876848"/>
            <a:chOff x="-58697" y="247818"/>
            <a:chExt cx="5608972" cy="725466"/>
          </a:xfrm>
        </p:grpSpPr>
        <p:sp>
          <p:nvSpPr>
            <p:cNvPr id="80" name="文本框 31"/>
            <p:cNvSpPr txBox="1"/>
            <p:nvPr/>
          </p:nvSpPr>
          <p:spPr bwMode="auto">
            <a:xfrm>
              <a:off x="-58697" y="425113"/>
              <a:ext cx="560897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线性表的抽象数据类型 </a:t>
              </a:r>
              <a:endParaRPr lang="zh-CN" altLang="en-US" sz="2400" kern="0" dirty="0">
                <a:solidFill>
                  <a:srgbClr val="0070C0"/>
                </a:solidFill>
                <a:latin typeface="+mn-ea"/>
              </a:endParaRPr>
            </a:p>
          </p:txBody>
        </p:sp>
        <p:grpSp>
          <p:nvGrpSpPr>
            <p:cNvPr id="81" name="组合 32"/>
            <p:cNvGrpSpPr/>
            <p:nvPr/>
          </p:nvGrpSpPr>
          <p:grpSpPr>
            <a:xfrm>
              <a:off x="326687" y="247818"/>
              <a:ext cx="4861582" cy="725466"/>
              <a:chOff x="326687" y="247818"/>
              <a:chExt cx="4861582" cy="725466"/>
            </a:xfrm>
          </p:grpSpPr>
          <p:grpSp>
            <p:nvGrpSpPr>
              <p:cNvPr id="82" name="组合 33"/>
              <p:cNvGrpSpPr/>
              <p:nvPr/>
            </p:nvGrpSpPr>
            <p:grpSpPr>
              <a:xfrm>
                <a:off x="349799" y="247818"/>
                <a:ext cx="4791980" cy="261575"/>
                <a:chOff x="349799" y="247818"/>
                <a:chExt cx="4791980" cy="261575"/>
              </a:xfrm>
            </p:grpSpPr>
            <p:cxnSp>
              <p:nvCxnSpPr>
                <p:cNvPr id="97" name="直接连接符 4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4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5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5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2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102" name="任意多边形: 形状 2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83" name="组合 34"/>
              <p:cNvGrpSpPr/>
              <p:nvPr/>
            </p:nvGrpSpPr>
            <p:grpSpPr>
              <a:xfrm>
                <a:off x="349799" y="711709"/>
                <a:ext cx="4815092" cy="261575"/>
                <a:chOff x="358852" y="925118"/>
                <a:chExt cx="4815092" cy="261575"/>
              </a:xfrm>
            </p:grpSpPr>
            <p:cxnSp>
              <p:nvCxnSpPr>
                <p:cNvPr id="90" name="直接连接符 4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4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4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4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4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2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96" name="任意多边形: 形状 2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84" name="组合 35"/>
              <p:cNvGrpSpPr/>
              <p:nvPr/>
            </p:nvGrpSpPr>
            <p:grpSpPr>
              <a:xfrm>
                <a:off x="5138963" y="489126"/>
                <a:ext cx="49306" cy="329693"/>
                <a:chOff x="5138963" y="489126"/>
                <a:chExt cx="49306" cy="329693"/>
              </a:xfrm>
            </p:grpSpPr>
            <p:sp>
              <p:nvSpPr>
                <p:cNvPr id="88" name="椭圆 3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89" name="椭圆 4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85" name="组合 36"/>
              <p:cNvGrpSpPr/>
              <p:nvPr/>
            </p:nvGrpSpPr>
            <p:grpSpPr>
              <a:xfrm>
                <a:off x="326687" y="399838"/>
                <a:ext cx="49306" cy="329693"/>
                <a:chOff x="5138963" y="489126"/>
                <a:chExt cx="49306" cy="329693"/>
              </a:xfrm>
            </p:grpSpPr>
            <p:sp>
              <p:nvSpPr>
                <p:cNvPr id="86"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87"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heel(1)">
                                      <p:cBhvr>
                                        <p:cTn id="11" dur="2000"/>
                                        <p:tgtEl>
                                          <p:spTgt spid="33"/>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wipe(left)">
                                      <p:cBhvr>
                                        <p:cTn id="1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6" name="组合 5"/>
          <p:cNvGrpSpPr/>
          <p:nvPr/>
        </p:nvGrpSpPr>
        <p:grpSpPr>
          <a:xfrm>
            <a:off x="549001" y="555626"/>
            <a:ext cx="3827221" cy="876848"/>
            <a:chOff x="326687" y="247818"/>
            <a:chExt cx="4861582" cy="725466"/>
          </a:xfrm>
        </p:grpSpPr>
        <p:sp>
          <p:nvSpPr>
            <p:cNvPr id="8" name="文本框 7"/>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grpSp>
        <p:nvGrpSpPr>
          <p:cNvPr id="36" name="组合 35"/>
          <p:cNvGrpSpPr/>
          <p:nvPr/>
        </p:nvGrpSpPr>
        <p:grpSpPr>
          <a:xfrm>
            <a:off x="1120168" y="1773221"/>
            <a:ext cx="9643626" cy="3715750"/>
            <a:chOff x="3072309" y="2913847"/>
            <a:chExt cx="5729288" cy="2416867"/>
          </a:xfrm>
        </p:grpSpPr>
        <p:sp>
          <p:nvSpPr>
            <p:cNvPr id="2" name="矩形 1"/>
            <p:cNvSpPr/>
            <p:nvPr/>
          </p:nvSpPr>
          <p:spPr>
            <a:xfrm>
              <a:off x="3446735" y="3258430"/>
              <a:ext cx="5087710" cy="1789696"/>
            </a:xfrm>
            <a:prstGeom prst="rect">
              <a:avLst/>
            </a:prstGeom>
          </p:spPr>
          <p:txBody>
            <a:bodyPr wrap="square">
              <a:spAutoFit/>
            </a:bodyPr>
            <a:lstStyle/>
            <a:p>
              <a:pPr algn="just">
                <a:lnSpc>
                  <a:spcPct val="120000"/>
                </a:lnSpc>
              </a:pPr>
              <a:r>
                <a:rPr lang="zh-CN" altLang="en-US" sz="2400" dirty="0">
                  <a:solidFill>
                    <a:schemeClr val="tx2"/>
                  </a:solidFill>
                  <a:latin typeface="Times New Roman" panose="02020603050405020304" pitchFamily="18" charset="0"/>
                  <a:cs typeface="Times New Roman" panose="02020603050405020304" pitchFamily="18" charset="0"/>
                </a:rPr>
                <a:t>一</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种在计算机中存放线性表的最简单的方法是顺序存储。</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20000"/>
                </a:lnSpc>
              </a:pP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gn="just">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由于高级程序设计语言中的一维数组与线性表的逻辑结构类似，并且用高级语言对数组进行各种操作处理比较方便，</a:t>
              </a:r>
              <a:r>
                <a:rPr lang="zh-CN" altLang="en-US" sz="2400" dirty="0">
                  <a:latin typeface="Times New Roman" panose="02020603050405020304" pitchFamily="18" charset="0"/>
                  <a:cs typeface="Times New Roman" panose="02020603050405020304" pitchFamily="18" charset="0"/>
                </a:rPr>
                <a:t>所以通常通过定义一个</a:t>
              </a:r>
              <a:r>
                <a:rPr lang="zh-CN" altLang="en-US" sz="2400" dirty="0">
                  <a:solidFill>
                    <a:srgbClr val="FF0000"/>
                  </a:solidFill>
                  <a:latin typeface="Times New Roman" panose="02020603050405020304" pitchFamily="18" charset="0"/>
                  <a:cs typeface="Times New Roman" panose="02020603050405020304" pitchFamily="18" charset="0"/>
                </a:rPr>
                <a:t>一维数组</a:t>
              </a:r>
              <a:r>
                <a:rPr lang="zh-CN" altLang="en-US" sz="2400" dirty="0">
                  <a:latin typeface="Times New Roman" panose="02020603050405020304" pitchFamily="18" charset="0"/>
                  <a:cs typeface="Times New Roman" panose="02020603050405020304" pitchFamily="18" charset="0"/>
                </a:rPr>
                <a:t>来实现线性表的</a:t>
              </a:r>
              <a:r>
                <a:rPr lang="zh-CN" altLang="en-US" sz="2400" dirty="0">
                  <a:solidFill>
                    <a:srgbClr val="FF0000"/>
                  </a:solidFill>
                  <a:latin typeface="Times New Roman" panose="02020603050405020304" pitchFamily="18" charset="0"/>
                  <a:cs typeface="Times New Roman" panose="02020603050405020304" pitchFamily="18" charset="0"/>
                </a:rPr>
                <a:t>顺序存储</a:t>
              </a:r>
              <a:r>
                <a:rPr lang="zh-CN" altLang="en-US"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a:p>
              <a:pPr algn="just">
                <a:lnSpc>
                  <a:spcPct val="120000"/>
                </a:lnSpc>
              </a:pPr>
              <a:endParaRPr lang="zh-CN" altLang="en-US" sz="2400" dirty="0">
                <a:solidFill>
                  <a:schemeClr val="tx2"/>
                </a:solidFill>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695325" y="1752388"/>
            <a:ext cx="10801350" cy="967138"/>
          </a:xfrm>
        </p:spPr>
        <p:txBody>
          <a:bodyPr>
            <a:normAutofit/>
          </a:bodyPr>
          <a:lstStyle/>
          <a:p>
            <a:pPr marL="0" indent="0">
              <a:lnSpc>
                <a:spcPct val="120000"/>
              </a:lnSpc>
              <a:buNone/>
            </a:pPr>
            <a:r>
              <a:rPr lang="zh-CN" altLang="en-US" sz="2200" dirty="0">
                <a:solidFill>
                  <a:schemeClr val="tx1">
                    <a:lumMod val="85000"/>
                    <a:lumOff val="15000"/>
                  </a:schemeClr>
                </a:solidFill>
              </a:rPr>
              <a:t>把线性表的结点按逻辑顺序依次存放在一组地址连续的存储单元里就构成了线性表的顺序存储，采用顺序存储结构的线性表简称</a:t>
            </a:r>
            <a:r>
              <a:rPr lang="zh-CN" altLang="en-US" sz="2200" dirty="0">
                <a:solidFill>
                  <a:srgbClr val="0070C0"/>
                </a:solidFill>
                <a:latin typeface="Times New Roman" panose="02020603050405020304" pitchFamily="18" charset="0"/>
                <a:cs typeface="Times New Roman" panose="02020603050405020304" pitchFamily="18" charset="0"/>
              </a:rPr>
              <a:t>顺序表</a:t>
            </a:r>
            <a:r>
              <a:rPr lang="zh-CN" altLang="en-US" sz="2200" dirty="0">
                <a:solidFill>
                  <a:schemeClr val="tx1">
                    <a:lumMod val="85000"/>
                    <a:lumOff val="15000"/>
                  </a:schemeClr>
                </a:solidFill>
              </a:rPr>
              <a:t>。线性表的顺序存储结构有如下特点：</a:t>
            </a:r>
            <a:endParaRPr lang="zh-CN" altLang="en-US" sz="2200" dirty="0">
              <a:solidFill>
                <a:schemeClr val="tx1">
                  <a:lumMod val="85000"/>
                  <a:lumOff val="15000"/>
                </a:schemeClr>
              </a:solidFill>
            </a:endParaRPr>
          </a:p>
        </p:txBody>
      </p:sp>
      <p:grpSp>
        <p:nvGrpSpPr>
          <p:cNvPr id="37" name="组合 36"/>
          <p:cNvGrpSpPr/>
          <p:nvPr/>
        </p:nvGrpSpPr>
        <p:grpSpPr>
          <a:xfrm>
            <a:off x="749073" y="3368853"/>
            <a:ext cx="3577033" cy="2215834"/>
            <a:chOff x="1848274" y="2416787"/>
            <a:chExt cx="2633795" cy="2386568"/>
          </a:xfrm>
        </p:grpSpPr>
        <p:grpSp>
          <p:nvGrpSpPr>
            <p:cNvPr id="32" name="组合 31"/>
            <p:cNvGrpSpPr/>
            <p:nvPr/>
          </p:nvGrpSpPr>
          <p:grpSpPr>
            <a:xfrm>
              <a:off x="2095500" y="2416787"/>
              <a:ext cx="2386569" cy="2386568"/>
              <a:chOff x="4841875" y="1765300"/>
              <a:chExt cx="2495551"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34" name="圆: 空心 33"/>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solidFill>
                    <a:schemeClr val="tx1"/>
                  </a:solidFill>
                </a:endParaRPr>
              </a:p>
            </p:txBody>
          </p:sp>
        </p:grpSp>
        <p:sp>
          <p:nvSpPr>
            <p:cNvPr id="31" name="矩形 30"/>
            <p:cNvSpPr/>
            <p:nvPr/>
          </p:nvSpPr>
          <p:spPr>
            <a:xfrm>
              <a:off x="1848274" y="3143534"/>
              <a:ext cx="2543114" cy="1193369"/>
            </a:xfrm>
            <a:prstGeom prst="rect">
              <a:avLst/>
            </a:prstGeom>
          </p:spPr>
          <p:txBody>
            <a:bodyPr wrap="square">
              <a:spAutoFit/>
            </a:bodyPr>
            <a:lstStyle/>
            <a:p>
              <a:pPr marL="539750" lvl="1" algn="ctr"/>
              <a:r>
                <a:rPr lang="zh-CN" altLang="en-US" sz="2200" dirty="0">
                  <a:solidFill>
                    <a:schemeClr val="bg1"/>
                  </a:solidFill>
                </a:rPr>
                <a:t>线性表中所有元素所占的存储空间是连续的；</a:t>
              </a:r>
              <a:endParaRPr lang="zh-CN" altLang="en-US" sz="2200" dirty="0">
                <a:solidFill>
                  <a:schemeClr val="bg1"/>
                </a:solidFill>
              </a:endParaRPr>
            </a:p>
          </p:txBody>
        </p:sp>
      </p:grpSp>
      <p:grpSp>
        <p:nvGrpSpPr>
          <p:cNvPr id="39" name="组合 38"/>
          <p:cNvGrpSpPr/>
          <p:nvPr/>
        </p:nvGrpSpPr>
        <p:grpSpPr>
          <a:xfrm>
            <a:off x="4574045" y="3368853"/>
            <a:ext cx="3241268" cy="2215834"/>
            <a:chOff x="2095500" y="2416787"/>
            <a:chExt cx="2386569" cy="2386568"/>
          </a:xfrm>
        </p:grpSpPr>
        <p:grpSp>
          <p:nvGrpSpPr>
            <p:cNvPr id="40" name="组合 39"/>
            <p:cNvGrpSpPr/>
            <p:nvPr/>
          </p:nvGrpSpPr>
          <p:grpSpPr>
            <a:xfrm>
              <a:off x="2095500" y="2416787"/>
              <a:ext cx="2386569" cy="2386568"/>
              <a:chOff x="4841875" y="1765300"/>
              <a:chExt cx="2495551" cy="2495550"/>
            </a:xfrm>
          </p:grpSpPr>
          <p:sp>
            <p:nvSpPr>
              <p:cNvPr id="42" name="椭圆 41"/>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43" name="圆: 空心 42"/>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44" name="任意多边形: 形状 43"/>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solidFill>
                    <a:schemeClr val="tx1"/>
                  </a:solidFill>
                </a:endParaRPr>
              </a:p>
            </p:txBody>
          </p:sp>
        </p:grpSp>
        <p:sp>
          <p:nvSpPr>
            <p:cNvPr id="41" name="矩形 40"/>
            <p:cNvSpPr/>
            <p:nvPr/>
          </p:nvSpPr>
          <p:spPr>
            <a:xfrm>
              <a:off x="2344069" y="3160108"/>
              <a:ext cx="1878770" cy="828728"/>
            </a:xfrm>
            <a:prstGeom prst="rect">
              <a:avLst/>
            </a:prstGeom>
          </p:spPr>
          <p:txBody>
            <a:bodyPr wrap="square">
              <a:spAutoFit/>
            </a:bodyPr>
            <a:lstStyle/>
            <a:p>
              <a:pPr algn="ctr"/>
              <a:r>
                <a:rPr lang="zh-CN" altLang="en-US" sz="2200" dirty="0">
                  <a:solidFill>
                    <a:schemeClr val="bg1"/>
                  </a:solidFill>
                </a:rPr>
                <a:t>线性表的逻辑顺序与物理顺序一致</a:t>
              </a:r>
              <a:endParaRPr lang="zh-CN" altLang="en-US" sz="2200" dirty="0">
                <a:solidFill>
                  <a:schemeClr val="bg1"/>
                </a:solidFill>
                <a:effectLst>
                  <a:outerShdw blurRad="38100" dist="38100" dir="2700000" algn="tl">
                    <a:srgbClr val="000000">
                      <a:alpha val="43137"/>
                    </a:srgbClr>
                  </a:outerShdw>
                </a:effectLst>
              </a:endParaRPr>
            </a:p>
          </p:txBody>
        </p:sp>
      </p:grpSp>
      <p:grpSp>
        <p:nvGrpSpPr>
          <p:cNvPr id="45" name="组合 44"/>
          <p:cNvGrpSpPr/>
          <p:nvPr/>
        </p:nvGrpSpPr>
        <p:grpSpPr>
          <a:xfrm>
            <a:off x="8029746" y="3368853"/>
            <a:ext cx="3241268" cy="2215834"/>
            <a:chOff x="2095500" y="2416787"/>
            <a:chExt cx="2386569" cy="2386568"/>
          </a:xfrm>
        </p:grpSpPr>
        <p:grpSp>
          <p:nvGrpSpPr>
            <p:cNvPr id="46" name="组合 45"/>
            <p:cNvGrpSpPr/>
            <p:nvPr/>
          </p:nvGrpSpPr>
          <p:grpSpPr>
            <a:xfrm>
              <a:off x="2095500" y="2416787"/>
              <a:ext cx="2386569" cy="2386568"/>
              <a:chOff x="4841875" y="1765300"/>
              <a:chExt cx="2495551" cy="2495550"/>
            </a:xfrm>
          </p:grpSpPr>
          <p:sp>
            <p:nvSpPr>
              <p:cNvPr id="48" name="椭圆 47"/>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49" name="圆: 空心 48"/>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dirty="0">
                  <a:solidFill>
                    <a:schemeClr val="tx1"/>
                  </a:solidFill>
                </a:endParaRPr>
              </a:p>
            </p:txBody>
          </p:sp>
          <p:sp>
            <p:nvSpPr>
              <p:cNvPr id="50" name="任意多边形: 形状 49"/>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200">
                  <a:solidFill>
                    <a:schemeClr val="tx1"/>
                  </a:solidFill>
                </a:endParaRPr>
              </a:p>
            </p:txBody>
          </p:sp>
        </p:grpSp>
        <p:sp>
          <p:nvSpPr>
            <p:cNvPr id="47" name="矩形 46"/>
            <p:cNvSpPr/>
            <p:nvPr/>
          </p:nvSpPr>
          <p:spPr>
            <a:xfrm>
              <a:off x="2358971" y="3025684"/>
              <a:ext cx="1859625" cy="1558009"/>
            </a:xfrm>
            <a:prstGeom prst="rect">
              <a:avLst/>
            </a:prstGeom>
          </p:spPr>
          <p:txBody>
            <a:bodyPr wrap="square">
              <a:spAutoFit/>
            </a:bodyPr>
            <a:lstStyle/>
            <a:p>
              <a:pPr algn="ctr"/>
              <a:r>
                <a:rPr lang="zh-CN" altLang="en-US" sz="2200" dirty="0">
                  <a:solidFill>
                    <a:schemeClr val="bg1"/>
                  </a:solidFill>
                </a:rPr>
                <a:t>数组中的每一个元素的位置可以用公式来确定</a:t>
              </a:r>
              <a:endParaRPr lang="zh-CN" altLang="en-US" sz="2200" dirty="0">
                <a:solidFill>
                  <a:schemeClr val="bg1"/>
                </a:solidFill>
                <a:effectLst>
                  <a:outerShdw blurRad="38100" dist="38100" dir="2700000" algn="tl">
                    <a:srgbClr val="000000">
                      <a:alpha val="43137"/>
                    </a:srgbClr>
                  </a:outerShdw>
                </a:effectLst>
              </a:endParaRPr>
            </a:p>
          </p:txBody>
        </p:sp>
      </p:grpSp>
      <p:grpSp>
        <p:nvGrpSpPr>
          <p:cNvPr id="51" name="组合 50"/>
          <p:cNvGrpSpPr/>
          <p:nvPr/>
        </p:nvGrpSpPr>
        <p:grpSpPr>
          <a:xfrm>
            <a:off x="549001" y="555626"/>
            <a:ext cx="3827221" cy="876848"/>
            <a:chOff x="326687" y="247818"/>
            <a:chExt cx="4861582" cy="725466"/>
          </a:xfrm>
        </p:grpSpPr>
        <p:sp>
          <p:nvSpPr>
            <p:cNvPr id="52" name="文本框 51"/>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53" name="组合 52"/>
            <p:cNvGrpSpPr/>
            <p:nvPr/>
          </p:nvGrpSpPr>
          <p:grpSpPr>
            <a:xfrm>
              <a:off x="326687" y="247818"/>
              <a:ext cx="4861582" cy="725466"/>
              <a:chOff x="326687" y="247818"/>
              <a:chExt cx="4861582" cy="725466"/>
            </a:xfrm>
          </p:grpSpPr>
          <p:grpSp>
            <p:nvGrpSpPr>
              <p:cNvPr id="54" name="组合 53"/>
              <p:cNvGrpSpPr/>
              <p:nvPr/>
            </p:nvGrpSpPr>
            <p:grpSpPr>
              <a:xfrm>
                <a:off x="349799" y="247818"/>
                <a:ext cx="4791980" cy="261575"/>
                <a:chOff x="349799" y="247818"/>
                <a:chExt cx="4791980" cy="261575"/>
              </a:xfrm>
            </p:grpSpPr>
            <p:cxnSp>
              <p:nvCxnSpPr>
                <p:cNvPr id="69" name="直接连接符 6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74"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5" name="组合 54"/>
              <p:cNvGrpSpPr/>
              <p:nvPr/>
            </p:nvGrpSpPr>
            <p:grpSpPr>
              <a:xfrm>
                <a:off x="349799" y="711709"/>
                <a:ext cx="4815092" cy="261575"/>
                <a:chOff x="358852" y="925118"/>
                <a:chExt cx="4815092" cy="261575"/>
              </a:xfrm>
            </p:grpSpPr>
            <p:cxnSp>
              <p:nvCxnSpPr>
                <p:cNvPr id="62"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68"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6" name="组合 55"/>
              <p:cNvGrpSpPr/>
              <p:nvPr/>
            </p:nvGrpSpPr>
            <p:grpSpPr>
              <a:xfrm>
                <a:off x="5138963" y="489126"/>
                <a:ext cx="49306" cy="329693"/>
                <a:chOff x="5138963" y="489126"/>
                <a:chExt cx="49306" cy="329693"/>
              </a:xfrm>
            </p:grpSpPr>
            <p:sp>
              <p:nvSpPr>
                <p:cNvPr id="60"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1"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57" name="组合 56"/>
              <p:cNvGrpSpPr/>
              <p:nvPr/>
            </p:nvGrpSpPr>
            <p:grpSpPr>
              <a:xfrm>
                <a:off x="326687" y="399838"/>
                <a:ext cx="49306" cy="329693"/>
                <a:chOff x="5138963" y="489126"/>
                <a:chExt cx="49306" cy="329693"/>
              </a:xfrm>
            </p:grpSpPr>
            <p:sp>
              <p:nvSpPr>
                <p:cNvPr id="5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5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315">
                                            <p:txEl>
                                              <p:pRg st="0" end="0"/>
                                            </p:txEl>
                                          </p:spTgt>
                                        </p:tgtEl>
                                        <p:attrNameLst>
                                          <p:attrName>style.visibility</p:attrName>
                                        </p:attrNameLst>
                                      </p:cBhvr>
                                      <p:to>
                                        <p:strVal val="visible"/>
                                      </p:to>
                                    </p:set>
                                    <p:animEffect transition="in" filter="wipe(left)">
                                      <p:cBhvr>
                                        <p:cTn id="11" dur="500"/>
                                        <p:tgtEl>
                                          <p:spTgt spid="1331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ppt_x"/>
                                          </p:val>
                                        </p:tav>
                                        <p:tav tm="100000">
                                          <p:val>
                                            <p:strVal val="#ppt_x"/>
                                          </p:val>
                                        </p:tav>
                                      </p:tavLst>
                                    </p:anim>
                                    <p:anim calcmode="lin" valueType="num">
                                      <p:cBhvr additive="base">
                                        <p:cTn id="17"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500" fill="hold"/>
                                        <p:tgtEl>
                                          <p:spTgt spid="39"/>
                                        </p:tgtEl>
                                        <p:attrNameLst>
                                          <p:attrName>ppt_x</p:attrName>
                                        </p:attrNameLst>
                                      </p:cBhvr>
                                      <p:tavLst>
                                        <p:tav tm="0">
                                          <p:val>
                                            <p:strVal val="#ppt_x"/>
                                          </p:val>
                                        </p:tav>
                                        <p:tav tm="100000">
                                          <p:val>
                                            <p:strVal val="#ppt_x"/>
                                          </p:val>
                                        </p:tav>
                                      </p:tavLst>
                                    </p:anim>
                                    <p:anim calcmode="lin" valueType="num">
                                      <p:cBhvr additive="base">
                                        <p:cTn id="23"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45"/>
                                        </p:tgtEl>
                                        <p:attrNameLst>
                                          <p:attrName>style.visibility</p:attrName>
                                        </p:attrNameLst>
                                      </p:cBhvr>
                                      <p:to>
                                        <p:strVal val="visible"/>
                                      </p:to>
                                    </p:set>
                                    <p:anim calcmode="lin" valueType="num">
                                      <p:cBhvr additive="base">
                                        <p:cTn id="28" dur="500" fill="hold"/>
                                        <p:tgtEl>
                                          <p:spTgt spid="45"/>
                                        </p:tgtEl>
                                        <p:attrNameLst>
                                          <p:attrName>ppt_x</p:attrName>
                                        </p:attrNameLst>
                                      </p:cBhvr>
                                      <p:tavLst>
                                        <p:tav tm="0">
                                          <p:val>
                                            <p:strVal val="#ppt_x"/>
                                          </p:val>
                                        </p:tav>
                                        <p:tav tm="100000">
                                          <p:val>
                                            <p:strVal val="#ppt_x"/>
                                          </p:val>
                                        </p:tav>
                                      </p:tavLst>
                                    </p:anim>
                                    <p:anim calcmode="lin" valueType="num">
                                      <p:cBhvr additive="base">
                                        <p:cTn id="29"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1120168" y="1512650"/>
            <a:ext cx="10462232" cy="1446550"/>
          </a:xfrm>
          <a:prstGeom prst="rect">
            <a:avLst/>
          </a:prstGeom>
          <a:noFill/>
        </p:spPr>
        <p:txBody>
          <a:bodyPr wrap="square" rtlCol="0">
            <a:spAutoFit/>
          </a:bodyPr>
          <a:lstStyle/>
          <a:p>
            <a:pPr marL="0" lvl="1"/>
            <a:r>
              <a:rPr lang="zh-CN" altLang="en-US" sz="2200" dirty="0">
                <a:solidFill>
                  <a:schemeClr val="tx1">
                    <a:lumMod val="85000"/>
                    <a:lumOff val="15000"/>
                  </a:schemeClr>
                </a:solidFill>
              </a:rPr>
              <a:t>假设线性表中的第一个数据元素的存储地址（指第一个字节的地址，即首地址）为 </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LOC(e</a:t>
            </a:r>
            <a:r>
              <a:rPr lang="en-US" altLang="zh-CN" sz="2200" baseline="-250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a:t>
            </a:r>
            <a:r>
              <a:rPr lang="zh-CN" altLang="en-US" sz="2200" dirty="0">
                <a:solidFill>
                  <a:schemeClr val="tx1">
                    <a:lumMod val="85000"/>
                    <a:lumOff val="15000"/>
                  </a:schemeClr>
                </a:solidFill>
              </a:rPr>
              <a:t>，每一个数据元素占</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rPr>
              <a:t>个字节，则线性表中第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i</a:t>
            </a:r>
            <a:r>
              <a:rPr lang="zh-CN" altLang="en-US" sz="2200" dirty="0">
                <a:solidFill>
                  <a:schemeClr val="tx1">
                    <a:lumMod val="85000"/>
                    <a:lumOff val="15000"/>
                  </a:schemeClr>
                </a:solidFill>
              </a:rPr>
              <a:t>个元素</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e</a:t>
            </a:r>
            <a:r>
              <a:rPr lang="en-US" altLang="zh-CN" sz="2200" baseline="-25000" dirty="0" err="1">
                <a:solidFill>
                  <a:schemeClr val="tx1">
                    <a:lumMod val="85000"/>
                    <a:lumOff val="15000"/>
                  </a:schemeClr>
                </a:solidFill>
                <a:latin typeface="Times New Roman" panose="02020603050405020304" pitchFamily="18" charset="0"/>
                <a:cs typeface="Times New Roman" panose="02020603050405020304" pitchFamily="18" charset="0"/>
              </a:rPr>
              <a:t>i</a:t>
            </a:r>
            <a:r>
              <a:rPr lang="zh-CN" altLang="en-US" sz="2200" dirty="0">
                <a:solidFill>
                  <a:schemeClr val="tx1">
                    <a:lumMod val="85000"/>
                    <a:lumOff val="15000"/>
                  </a:schemeClr>
                </a:solidFill>
              </a:rPr>
              <a:t>在计算机存储空间中的存储地址为：</a:t>
            </a:r>
            <a:endParaRPr lang="zh-CN" altLang="en-US" sz="2200" dirty="0">
              <a:solidFill>
                <a:schemeClr val="tx1">
                  <a:lumMod val="85000"/>
                  <a:lumOff val="15000"/>
                </a:schemeClr>
              </a:solidFill>
            </a:endParaRPr>
          </a:p>
          <a:p>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                           LOC(</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e</a:t>
            </a:r>
            <a:r>
              <a:rPr lang="en-US" altLang="zh-CN" sz="2200" baseline="-25000" dirty="0" err="1">
                <a:solidFill>
                  <a:schemeClr val="tx1">
                    <a:lumMod val="85000"/>
                    <a:lumOff val="15000"/>
                  </a:schemeClr>
                </a:solidFill>
                <a:latin typeface="Times New Roman" panose="02020603050405020304" pitchFamily="18" charset="0"/>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)=LOC(e</a:t>
            </a:r>
            <a:r>
              <a:rPr lang="en-US" altLang="zh-CN" sz="2200" baseline="-250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)+(i-1)k</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aphicFrame>
        <p:nvGraphicFramePr>
          <p:cNvPr id="31" name="Group 299"/>
          <p:cNvGraphicFramePr>
            <a:graphicFrameLocks noGrp="1"/>
          </p:cNvGraphicFramePr>
          <p:nvPr/>
        </p:nvGraphicFramePr>
        <p:xfrm>
          <a:off x="1262744" y="3108960"/>
          <a:ext cx="3679976" cy="3291842"/>
        </p:xfrm>
        <a:graphic>
          <a:graphicData uri="http://schemas.openxmlformats.org/drawingml/2006/table">
            <a:tbl>
              <a:tblPr/>
              <a:tblGrid>
                <a:gridCol w="654028"/>
                <a:gridCol w="3025948"/>
              </a:tblGrid>
              <a:tr h="667458">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cs typeface="Mangal" pitchFamily="2"/>
                        </a:rPr>
                        <a:t>数据元素</a:t>
                      </a:r>
                      <a:endPar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cs typeface="Mangal" pitchFamily="2"/>
                        </a:rPr>
                        <a:t>存储地址</a:t>
                      </a:r>
                      <a:endPar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85344" marR="85344" marT="42676" marB="42676"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LOC</a:t>
                      </a:r>
                      <a:r>
                        <a:rPr kumimoji="0" lang="zh-CN" altLang="en-US"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zh-CN" altLang="en-US"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zh-CN" altLang="en-US"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LOC(e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)+k</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LOC(e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)+2k</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folHlink"/>
                        </a:buClr>
                        <a:buSzPct val="85000"/>
                        <a:buFont typeface="Wingdings 2" panose="05020102010507070707" pitchFamily="18" charset="2"/>
                        <a:buNone/>
                      </a:pPr>
                      <a:endParaRPr kumimoji="0" lang="zh-CN" altLang="en-US" sz="1900" b="0" i="0" u="none" strike="noStrike" cap="none" normalizeH="0" baseline="0" dirty="0">
                        <a:ln>
                          <a:noFill/>
                        </a:ln>
                        <a:solidFill>
                          <a:schemeClr val="tx1"/>
                        </a:solidFill>
                        <a:effectLst/>
                        <a:latin typeface="Times New Roman" panose="02020603050405020304" pitchFamily="18" charset="0"/>
                        <a:ea typeface="隶书" panose="02010509060101010101" pitchFamily="49"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i</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LOC(e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)+(i-1)k</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24316">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n</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LOC(e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)+(MaxSize-1)k</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5344" marR="85344" marT="42676" marB="42676"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graphicFrame>
        <p:nvGraphicFramePr>
          <p:cNvPr id="32" name="Group 301"/>
          <p:cNvGraphicFramePr>
            <a:graphicFrameLocks noGrp="1"/>
          </p:cNvGraphicFramePr>
          <p:nvPr/>
        </p:nvGraphicFramePr>
        <p:xfrm>
          <a:off x="5387316" y="3087790"/>
          <a:ext cx="5280474" cy="3303765"/>
        </p:xfrm>
        <a:graphic>
          <a:graphicData uri="http://schemas.openxmlformats.org/drawingml/2006/table">
            <a:tbl>
              <a:tblPr/>
              <a:tblGrid>
                <a:gridCol w="693497"/>
                <a:gridCol w="2292993"/>
                <a:gridCol w="2293984"/>
              </a:tblGrid>
              <a:tr h="674313">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900" b="0" i="0" u="none" strike="noStrike" cap="none" normalizeH="0" baseline="0" dirty="0">
                          <a:ln>
                            <a:noFill/>
                          </a:ln>
                          <a:solidFill>
                            <a:schemeClr val="tx1">
                              <a:lumMod val="85000"/>
                              <a:lumOff val="15000"/>
                            </a:schemeClr>
                          </a:solidFill>
                          <a:effectLst/>
                          <a:latin typeface="+mn-ea"/>
                          <a:ea typeface="+mn-ea"/>
                          <a:cs typeface="Mangal" pitchFamily="2"/>
                        </a:rPr>
                        <a:t>数据元素</a:t>
                      </a:r>
                      <a:endParaRPr kumimoji="0" lang="zh-CN" altLang="en-US" sz="1900" b="0" i="0" u="none" strike="noStrike" cap="none" normalizeH="0" baseline="0" dirty="0">
                        <a:ln>
                          <a:noFill/>
                        </a:ln>
                        <a:solidFill>
                          <a:schemeClr val="tx1">
                            <a:lumMod val="85000"/>
                            <a:lumOff val="15000"/>
                          </a:schemeClr>
                        </a:solidFill>
                        <a:effectLst/>
                        <a:latin typeface="+mn-ea"/>
                        <a:ea typeface="+mn-ea"/>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cs typeface="Mangal" pitchFamily="2"/>
                        </a:rPr>
                        <a:t>内存变量</a:t>
                      </a:r>
                      <a:endPar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86083" marR="86083" marT="43038" marB="43038"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cs typeface="Mangal" pitchFamily="2"/>
                        </a:rPr>
                        <a:t>内存地址</a:t>
                      </a:r>
                      <a:endParaRPr kumimoji="0" lang="zh-CN" altLang="en-US" sz="1900" b="0" i="0" u="none" strike="noStrike" cap="none" normalizeH="0" baseline="0" dirty="0">
                        <a:ln>
                          <a:noFill/>
                        </a:ln>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86083" marR="86083" marT="43038" marB="43038"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element[0]</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element+0</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2</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element[1]</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element+1</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3</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element[2]</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element+2</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i</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element[i-1]</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element+i-1</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360569">
                <a:tc>
                  <a:txBody>
                    <a:bodyPr/>
                    <a:lstStyle/>
                    <a:p>
                      <a:pPr marL="0" marR="0" lvl="0" indent="0" algn="ctr"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a:t>
                      </a:r>
                      <a:r>
                        <a:rPr kumimoji="0" lang="pt-BR" altLang="zh-CN" sz="1900" b="0" i="0" u="none" strike="noStrike" cap="none" normalizeH="0" baseline="-3000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n</a:t>
                      </a:r>
                      <a:endParaRPr kumimoji="0" lang="pt-BR" altLang="zh-CN" sz="19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pt-BR"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element[MaxSize-1]</a:t>
                      </a:r>
                      <a:endParaRPr kumimoji="0" lang="pt-BR"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1900" b="0" i="0" u="none" strike="noStrike" cap="none" normalizeH="0" baseline="0" dirty="0">
                          <a:ln>
                            <a:noFill/>
                          </a:ln>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element+MaxSize-1</a:t>
                      </a:r>
                      <a:endParaRPr kumimoji="0" lang="en-US" altLang="zh-CN" sz="19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Times New Roman" panose="02020603050405020304" pitchFamily="18" charset="0"/>
                      </a:endParaRPr>
                    </a:p>
                  </a:txBody>
                  <a:tcPr marL="86083" marR="86083" marT="43038" marB="43038"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5" name="文本框 4"/>
          <p:cNvSpPr txBox="1"/>
          <p:nvPr/>
        </p:nvSpPr>
        <p:spPr>
          <a:xfrm>
            <a:off x="627726" y="3054832"/>
            <a:ext cx="492443" cy="3803168"/>
          </a:xfrm>
          <a:prstGeom prst="rect">
            <a:avLst/>
          </a:prstGeom>
          <a:noFill/>
        </p:spPr>
        <p:txBody>
          <a:bodyPr vert="eaVert" wrap="square" rtlCol="0">
            <a:spAutoFit/>
          </a:bodyPr>
          <a:lstStyle/>
          <a:p>
            <a:r>
              <a:rPr lang="en-US" altLang="zh-CN" sz="2000" dirty="0">
                <a:solidFill>
                  <a:schemeClr val="tx1">
                    <a:lumMod val="85000"/>
                    <a:lumOff val="15000"/>
                  </a:schemeClr>
                </a:solidFill>
                <a:latin typeface="Times New Roman" panose="02020603050405020304" pitchFamily="18" charset="0"/>
                <a:cs typeface="Times New Roman" panose="02020603050405020304" pitchFamily="18" charset="0"/>
              </a:rPr>
              <a:t>(a) </a:t>
            </a:r>
            <a:r>
              <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rPr>
              <a:t>线性表的顺序存储结构</a:t>
            </a:r>
            <a:endPar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4" name="文本框 33"/>
          <p:cNvSpPr txBox="1"/>
          <p:nvPr/>
        </p:nvSpPr>
        <p:spPr>
          <a:xfrm>
            <a:off x="10802358" y="3087790"/>
            <a:ext cx="492443" cy="3321719"/>
          </a:xfrm>
          <a:prstGeom prst="rect">
            <a:avLst/>
          </a:prstGeom>
          <a:noFill/>
        </p:spPr>
        <p:txBody>
          <a:bodyPr vert="eaVert" wrap="square" rtlCol="0">
            <a:spAutoFit/>
          </a:bodyPr>
          <a:lstStyle/>
          <a:p>
            <a:r>
              <a:rPr lang="en-US" altLang="zh-CN" sz="2000" dirty="0">
                <a:solidFill>
                  <a:schemeClr val="tx1">
                    <a:lumMod val="85000"/>
                    <a:lumOff val="15000"/>
                  </a:schemeClr>
                </a:solidFill>
                <a:latin typeface="Times New Roman" panose="02020603050405020304" pitchFamily="18" charset="0"/>
                <a:cs typeface="Times New Roman" panose="02020603050405020304" pitchFamily="18" charset="0"/>
              </a:rPr>
              <a:t>(b) </a:t>
            </a:r>
            <a:r>
              <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rPr>
              <a:t>线性表顺序存储的实现</a:t>
            </a:r>
            <a:endParaRPr lang="zh-CN" altLang="en-US" sz="20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33" name="组合 32"/>
          <p:cNvGrpSpPr/>
          <p:nvPr/>
        </p:nvGrpSpPr>
        <p:grpSpPr>
          <a:xfrm>
            <a:off x="549001" y="555626"/>
            <a:ext cx="3827221" cy="876848"/>
            <a:chOff x="326687" y="247818"/>
            <a:chExt cx="4861582" cy="725466"/>
          </a:xfrm>
        </p:grpSpPr>
        <p:sp>
          <p:nvSpPr>
            <p:cNvPr id="35" name="文本框 34"/>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7" name="组合 36"/>
              <p:cNvGrpSpPr/>
              <p:nvPr/>
            </p:nvGrpSpPr>
            <p:grpSpPr>
              <a:xfrm>
                <a:off x="349799" y="247818"/>
                <a:ext cx="4791980" cy="261575"/>
                <a:chOff x="349799" y="247818"/>
                <a:chExt cx="4791980" cy="261575"/>
              </a:xfrm>
            </p:grpSpPr>
            <p:cxnSp>
              <p:nvCxnSpPr>
                <p:cNvPr id="52" name="直接连接符 5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6"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57"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8" name="组合 37"/>
              <p:cNvGrpSpPr/>
              <p:nvPr/>
            </p:nvGrpSpPr>
            <p:grpSpPr>
              <a:xfrm>
                <a:off x="349799" y="711709"/>
                <a:ext cx="4815092" cy="261575"/>
                <a:chOff x="358852" y="925118"/>
                <a:chExt cx="4815092" cy="261575"/>
              </a:xfrm>
            </p:grpSpPr>
            <p:cxnSp>
              <p:nvCxnSpPr>
                <p:cNvPr id="45" name="直接连接符 4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51"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9" name="组合 38"/>
              <p:cNvGrpSpPr/>
              <p:nvPr/>
            </p:nvGrpSpPr>
            <p:grpSpPr>
              <a:xfrm>
                <a:off x="5138963" y="489126"/>
                <a:ext cx="49306" cy="329693"/>
                <a:chOff x="5138963" y="489126"/>
                <a:chExt cx="49306" cy="329693"/>
              </a:xfrm>
            </p:grpSpPr>
            <p:sp>
              <p:nvSpPr>
                <p:cNvPr id="43" name="椭圆 4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4" name="椭圆 4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40" name="组合 39"/>
              <p:cNvGrpSpPr/>
              <p:nvPr/>
            </p:nvGrpSpPr>
            <p:grpSpPr>
              <a:xfrm>
                <a:off x="326687" y="399838"/>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500"/>
                                        <p:tgtEl>
                                          <p:spTgt spid="3"/>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 calcmode="lin" valueType="num">
                                      <p:cBhvr additive="base">
                                        <p:cTn id="15" dur="500" fill="hold"/>
                                        <p:tgtEl>
                                          <p:spTgt spid="31"/>
                                        </p:tgtEl>
                                        <p:attrNameLst>
                                          <p:attrName>ppt_x</p:attrName>
                                        </p:attrNameLst>
                                      </p:cBhvr>
                                      <p:tavLst>
                                        <p:tav tm="0">
                                          <p:val>
                                            <p:strVal val="#ppt_x"/>
                                          </p:val>
                                        </p:tav>
                                        <p:tav tm="100000">
                                          <p:val>
                                            <p:strVal val="#ppt_x"/>
                                          </p:val>
                                        </p:tav>
                                      </p:tavLst>
                                    </p:anim>
                                    <p:anim calcmode="lin" valueType="num">
                                      <p:cBhvr additive="base">
                                        <p:cTn id="16" dur="500" fill="hold"/>
                                        <p:tgtEl>
                                          <p:spTgt spid="31"/>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2"/>
                                        </p:tgtEl>
                                        <p:attrNameLst>
                                          <p:attrName>style.visibility</p:attrName>
                                        </p:attrNameLst>
                                      </p:cBhvr>
                                      <p:to>
                                        <p:strVal val="visible"/>
                                      </p:to>
                                    </p:set>
                                    <p:anim calcmode="lin" valueType="num">
                                      <p:cBhvr additive="base">
                                        <p:cTn id="25" dur="500" fill="hold"/>
                                        <p:tgtEl>
                                          <p:spTgt spid="32"/>
                                        </p:tgtEl>
                                        <p:attrNameLst>
                                          <p:attrName>ppt_x</p:attrName>
                                        </p:attrNameLst>
                                      </p:cBhvr>
                                      <p:tavLst>
                                        <p:tav tm="0">
                                          <p:val>
                                            <p:strVal val="#ppt_x"/>
                                          </p:val>
                                        </p:tav>
                                        <p:tav tm="100000">
                                          <p:val>
                                            <p:strVal val="#ppt_x"/>
                                          </p:val>
                                        </p:tav>
                                      </p:tavLst>
                                    </p:anim>
                                    <p:anim calcmode="lin" valueType="num">
                                      <p:cBhvr additive="base">
                                        <p:cTn id="26" dur="500" fill="hold"/>
                                        <p:tgtEl>
                                          <p:spTgt spid="32"/>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anim calcmode="lin" valueType="num">
                                      <p:cBhvr additive="base">
                                        <p:cTn id="29" dur="500" fill="hold"/>
                                        <p:tgtEl>
                                          <p:spTgt spid="34"/>
                                        </p:tgtEl>
                                        <p:attrNameLst>
                                          <p:attrName>ppt_x</p:attrName>
                                        </p:attrNameLst>
                                      </p:cBhvr>
                                      <p:tavLst>
                                        <p:tav tm="0">
                                          <p:val>
                                            <p:strVal val="#ppt_x"/>
                                          </p:val>
                                        </p:tav>
                                        <p:tav tm="100000">
                                          <p:val>
                                            <p:strVal val="#ppt_x"/>
                                          </p:val>
                                        </p:tav>
                                      </p:tavLst>
                                    </p:anim>
                                    <p:anim calcmode="lin" valueType="num">
                                      <p:cBhvr additive="base">
                                        <p:cTn id="30"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3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833939" y="2407492"/>
            <a:ext cx="2798350" cy="2719084"/>
            <a:chOff x="1220948" y="2390765"/>
            <a:chExt cx="2483531" cy="2483534"/>
          </a:xfrm>
        </p:grpSpPr>
        <p:sp>
          <p:nvSpPr>
            <p:cNvPr id="40" name="椭圆 39"/>
            <p:cNvSpPr/>
            <p:nvPr/>
          </p:nvSpPr>
          <p:spPr>
            <a:xfrm rot="16200000">
              <a:off x="1220947" y="2390766"/>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endParaRPr>
            </a:p>
          </p:txBody>
        </p:sp>
        <p:sp>
          <p:nvSpPr>
            <p:cNvPr id="2" name="矩形 1"/>
            <p:cNvSpPr/>
            <p:nvPr/>
          </p:nvSpPr>
          <p:spPr>
            <a:xfrm>
              <a:off x="1758202" y="2998607"/>
              <a:ext cx="1626742" cy="1096346"/>
            </a:xfrm>
            <a:prstGeom prst="rect">
              <a:avLst/>
            </a:prstGeom>
          </p:spPr>
          <p:txBody>
            <a:bodyPr wrap="square">
              <a:spAutoFit/>
            </a:bodyPr>
            <a:lstStyle/>
            <a:p>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声明</a:t>
              </a:r>
              <a:r>
                <a:rPr lang="zh-CN" altLang="pt-BR" sz="2400" dirty="0">
                  <a:solidFill>
                    <a:schemeClr val="bg1"/>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顺序表类模板</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rPr>
                <a:t>LinearList</a:t>
              </a:r>
              <a:endParaRPr lang="zh-CN" altLang="pt-BR" sz="2400" dirty="0">
                <a:solidFill>
                  <a:schemeClr val="bg1"/>
                </a:solidFill>
                <a:effectLst>
                  <a:outerShdw blurRad="38100" dist="38100" dir="2700000" algn="tl">
                    <a:srgbClr val="000000">
                      <a:alpha val="43137"/>
                    </a:srgbClr>
                  </a:outerShdw>
                </a:effectLst>
                <a:latin typeface="Times New Roman" panose="02020603050405020304" pitchFamily="18" charset="0"/>
                <a:ea typeface="+mj-ea"/>
                <a:cs typeface="Times New Roman" panose="02020603050405020304" pitchFamily="18" charset="0"/>
              </a:endParaRPr>
            </a:p>
          </p:txBody>
        </p:sp>
      </p:grpSp>
      <p:sp>
        <p:nvSpPr>
          <p:cNvPr id="42" name="Rectangle 3"/>
          <p:cNvSpPr txBox="1">
            <a:spLocks noChangeArrowheads="1"/>
          </p:cNvSpPr>
          <p:nvPr/>
        </p:nvSpPr>
        <p:spPr>
          <a:xfrm>
            <a:off x="4213277" y="2157746"/>
            <a:ext cx="7138275" cy="3663480"/>
          </a:xfrm>
          <a:prstGeom prst="rect">
            <a:avLst/>
          </a:prstGeom>
          <a:noFill/>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pt-BR" altLang="zh-CN" sz="2200" dirty="0">
                <a:latin typeface="Times New Roman" panose="02020603050405020304" pitchFamily="18" charset="0"/>
                <a:cs typeface="Times New Roman" panose="02020603050405020304" pitchFamily="18" charset="0"/>
              </a:rPr>
              <a:t>【</a:t>
            </a:r>
            <a:r>
              <a:rPr lang="zh-CN" altLang="pt-BR" sz="2200" dirty="0">
                <a:latin typeface="Times New Roman" panose="02020603050405020304" pitchFamily="18" charset="0"/>
                <a:cs typeface="Times New Roman" panose="02020603050405020304" pitchFamily="18" charset="0"/>
              </a:rPr>
              <a:t>描述</a:t>
            </a:r>
            <a:r>
              <a:rPr lang="en-US" altLang="zh-CN" sz="2200" dirty="0">
                <a:latin typeface="Times New Roman" panose="02020603050405020304" pitchFamily="18" charset="0"/>
                <a:cs typeface="Times New Roman" panose="02020603050405020304" pitchFamily="18" charset="0"/>
              </a:rPr>
              <a:t>1</a:t>
            </a:r>
            <a:r>
              <a:rPr lang="pt-BR" altLang="zh-CN" sz="2200" dirty="0">
                <a:latin typeface="Times New Roman" panose="02020603050405020304" pitchFamily="18" charset="0"/>
                <a:cs typeface="Times New Roman" panose="02020603050405020304" pitchFamily="18" charset="0"/>
              </a:rPr>
              <a:t>】</a:t>
            </a:r>
            <a:r>
              <a:rPr lang="zh-CN" altLang="pt-BR" sz="2200" dirty="0">
                <a:latin typeface="Times New Roman" panose="02020603050405020304" pitchFamily="18" charset="0"/>
                <a:ea typeface="+mj-ea"/>
                <a:cs typeface="Times New Roman" panose="02020603050405020304" pitchFamily="18" charset="0"/>
              </a:rPr>
              <a:t>顺序表类模板的</a:t>
            </a:r>
            <a:r>
              <a:rPr lang="en-US" altLang="zh-CN" sz="2200" dirty="0">
                <a:latin typeface="Times New Roman" panose="02020603050405020304" pitchFamily="18" charset="0"/>
                <a:ea typeface="+mj-ea"/>
                <a:cs typeface="Times New Roman" panose="02020603050405020304" pitchFamily="18" charset="0"/>
              </a:rPr>
              <a:t>C++</a:t>
            </a:r>
            <a:r>
              <a:rPr lang="zh-CN" altLang="pt-BR" sz="2200" dirty="0">
                <a:latin typeface="Times New Roman" panose="02020603050405020304" pitchFamily="18" charset="0"/>
                <a:ea typeface="+mj-ea"/>
                <a:cs typeface="Times New Roman" panose="02020603050405020304" pitchFamily="18" charset="0"/>
              </a:rPr>
              <a:t>描述。   </a:t>
            </a:r>
            <a:endParaRPr lang="en-US" altLang="zh-CN" sz="2200" dirty="0">
              <a:latin typeface="Times New Roman" panose="02020603050405020304" pitchFamily="18" charset="0"/>
              <a:ea typeface="+mj-ea"/>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ea typeface="+mj-ea"/>
                <a:cs typeface="Times New Roman" panose="02020603050405020304" pitchFamily="18" charset="0"/>
              </a:rPr>
              <a:t>template&lt;class T&gt;</a:t>
            </a:r>
            <a:endParaRPr lang="en-US" altLang="zh-CN" sz="2200" dirty="0">
              <a:latin typeface="Times New Roman" panose="02020603050405020304" pitchFamily="18" charset="0"/>
              <a:ea typeface="+mj-ea"/>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ea typeface="+mj-ea"/>
                <a:cs typeface="Times New Roman" panose="02020603050405020304" pitchFamily="18" charset="0"/>
              </a:rPr>
              <a:t>class </a:t>
            </a:r>
            <a:r>
              <a:rPr lang="en-US" altLang="zh-CN" sz="2200" dirty="0" err="1">
                <a:latin typeface="Times New Roman" panose="02020603050405020304" pitchFamily="18" charset="0"/>
                <a:ea typeface="+mj-ea"/>
                <a:cs typeface="Times New Roman" panose="02020603050405020304" pitchFamily="18" charset="0"/>
              </a:rPr>
              <a:t>LinearList</a:t>
            </a:r>
            <a:endParaRPr lang="en-US" altLang="zh-CN" sz="2200" dirty="0">
              <a:latin typeface="Times New Roman" panose="02020603050405020304" pitchFamily="18" charset="0"/>
              <a:ea typeface="+mj-ea"/>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ea typeface="+mj-ea"/>
                <a:cs typeface="Times New Roman" panose="02020603050405020304" pitchFamily="18" charset="0"/>
              </a:rPr>
              <a:t> {</a:t>
            </a:r>
            <a:endParaRPr lang="en-US" altLang="zh-CN" sz="2200" dirty="0">
              <a:latin typeface="Times New Roman" panose="02020603050405020304" pitchFamily="18" charset="0"/>
              <a:ea typeface="+mj-ea"/>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private:</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length</a:t>
            </a:r>
            <a:r>
              <a:rPr lang="en-US" altLang="zh-CN" sz="2200" dirty="0"/>
              <a:t>;		//</a:t>
            </a:r>
            <a:r>
              <a:rPr lang="zh-CN" altLang="en-US" sz="2200" dirty="0"/>
              <a:t>当前数组元素个数</a:t>
            </a:r>
            <a:endParaRPr lang="zh-CN" altLang="en-US" sz="2200" dirty="0"/>
          </a:p>
          <a:p>
            <a:pPr marL="0" indent="0">
              <a:buNone/>
            </a:pPr>
            <a:r>
              <a:rPr lang="zh-CN" altLang="en-US" sz="2200" dirty="0"/>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MaxSize</a:t>
            </a:r>
            <a:r>
              <a:rPr lang="en-US" altLang="zh-CN" sz="2200" dirty="0">
                <a:latin typeface="Times New Roman" panose="02020603050405020304" pitchFamily="18" charset="0"/>
                <a:cs typeface="Times New Roman" panose="02020603050405020304" pitchFamily="18" charset="0"/>
              </a:rPr>
              <a:t>;</a:t>
            </a:r>
            <a:r>
              <a:rPr lang="en-US" altLang="zh-CN" sz="2200" dirty="0"/>
              <a:t>		//</a:t>
            </a:r>
            <a:r>
              <a:rPr lang="zh-CN" altLang="en-US" sz="2200" dirty="0"/>
              <a:t>线性表中最大元素个数</a:t>
            </a:r>
            <a:endParaRPr lang="zh-CN" altLang="en-US" sz="2200" dirty="0"/>
          </a:p>
          <a:p>
            <a:pPr marL="0" indent="0">
              <a:buNone/>
            </a:pPr>
            <a:r>
              <a:rPr lang="zh-CN" altLang="en-US" sz="2200" dirty="0"/>
              <a:t>	</a:t>
            </a:r>
            <a:r>
              <a:rPr lang="en-US" altLang="zh-CN" sz="2200" dirty="0">
                <a:latin typeface="Times New Roman" panose="02020603050405020304" pitchFamily="18" charset="0"/>
                <a:cs typeface="Times New Roman" panose="02020603050405020304" pitchFamily="18" charset="0"/>
              </a:rPr>
              <a:t>T *element;</a:t>
            </a:r>
            <a:r>
              <a:rPr lang="en-US" altLang="zh-CN" sz="2200" dirty="0"/>
              <a:t>		//</a:t>
            </a:r>
            <a:r>
              <a:rPr lang="zh-CN" altLang="en-US" sz="2200" dirty="0"/>
              <a:t>一维动态数组</a:t>
            </a:r>
            <a:endParaRPr lang="zh-CN" altLang="en-US" sz="2200" dirty="0"/>
          </a:p>
          <a:p>
            <a:pPr marL="0" indent="0">
              <a:lnSpc>
                <a:spcPct val="100000"/>
              </a:lnSpc>
              <a:buNone/>
            </a:pPr>
            <a:r>
              <a:rPr lang="zh-CN" altLang="en-US" sz="2200" dirty="0">
                <a:solidFill>
                  <a:schemeClr val="tx2"/>
                </a:solidFill>
                <a:latin typeface="Times New Roman" panose="02020603050405020304" pitchFamily="18" charset="0"/>
                <a:ea typeface="+mj-ea"/>
                <a:cs typeface="Times New Roman" panose="02020603050405020304" pitchFamily="18" charset="0"/>
              </a:rPr>
              <a:t>	</a:t>
            </a:r>
            <a:endParaRPr lang="zh-CN" altLang="en-US" sz="2200" dirty="0">
              <a:solidFill>
                <a:schemeClr val="tx2"/>
              </a:solidFill>
              <a:latin typeface="Times New Roman" panose="02020603050405020304" pitchFamily="18" charset="0"/>
              <a:ea typeface="+mj-ea"/>
              <a:cs typeface="Times New Roman" panose="02020603050405020304" pitchFamily="18" charset="0"/>
            </a:endParaRPr>
          </a:p>
          <a:p>
            <a:pPr marL="0" indent="0">
              <a:buNone/>
            </a:pPr>
            <a:endParaRPr lang="zh-CN" altLang="en-US" sz="2400" dirty="0">
              <a:latin typeface="Times New Roman" panose="02020603050405020304" pitchFamily="18" charset="0"/>
              <a:ea typeface="+mj-ea"/>
              <a:cs typeface="Times New Roman" panose="02020603050405020304" pitchFamily="18" charset="0"/>
            </a:endParaRPr>
          </a:p>
          <a:p>
            <a:pPr marL="452755" indent="-452755">
              <a:spcBef>
                <a:spcPts val="600"/>
              </a:spcBef>
              <a:buClr>
                <a:srgbClr val="7030A0"/>
              </a:buClr>
              <a:buFont typeface="Arial" panose="020B0604020202020204" pitchFamily="34" charset="0"/>
              <a:buNone/>
            </a:pPr>
            <a:endParaRPr lang="en-US" altLang="zh-CN" sz="1400" dirty="0">
              <a:solidFill>
                <a:schemeClr val="tx2"/>
              </a:solidFill>
              <a:latin typeface="Times New Roman" panose="02020603050405020304" pitchFamily="18" charset="0"/>
              <a:ea typeface="+mj-ea"/>
              <a:cs typeface="Times New Roman" panose="02020603050405020304" pitchFamily="18" charset="0"/>
            </a:endParaRPr>
          </a:p>
        </p:txBody>
      </p:sp>
      <p:grpSp>
        <p:nvGrpSpPr>
          <p:cNvPr id="41" name="组合 40"/>
          <p:cNvGrpSpPr/>
          <p:nvPr/>
        </p:nvGrpSpPr>
        <p:grpSpPr>
          <a:xfrm>
            <a:off x="3839363" y="1649665"/>
            <a:ext cx="7485505" cy="4234734"/>
            <a:chOff x="1584402" y="1903846"/>
            <a:chExt cx="9062674" cy="3823037"/>
          </a:xfrm>
        </p:grpSpPr>
        <p:grpSp>
          <p:nvGrpSpPr>
            <p:cNvPr id="43" name="组合 42"/>
            <p:cNvGrpSpPr/>
            <p:nvPr/>
          </p:nvGrpSpPr>
          <p:grpSpPr>
            <a:xfrm>
              <a:off x="1584402" y="3589771"/>
              <a:ext cx="9062674" cy="2137112"/>
              <a:chOff x="1584402" y="3589771"/>
              <a:chExt cx="9062674" cy="2137112"/>
            </a:xfrm>
          </p:grpSpPr>
          <p:sp>
            <p:nvSpPr>
              <p:cNvPr id="54" name="任意多边形: 形状 5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5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5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713699" flipV="1">
                <a:off x="1577130" y="5393570"/>
                <a:ext cx="434638" cy="95778"/>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5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flipH="1" flipV="1">
              <a:off x="1584402" y="1903846"/>
              <a:ext cx="9062674" cy="2137112"/>
              <a:chOff x="1584402" y="3589771"/>
              <a:chExt cx="90626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921663" flipV="1">
                <a:off x="1535809" y="5371203"/>
                <a:ext cx="460512" cy="8570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3" name="组合 62"/>
          <p:cNvGrpSpPr/>
          <p:nvPr/>
        </p:nvGrpSpPr>
        <p:grpSpPr>
          <a:xfrm>
            <a:off x="549001" y="555626"/>
            <a:ext cx="3827221" cy="876848"/>
            <a:chOff x="326687" y="247818"/>
            <a:chExt cx="4861582" cy="725466"/>
          </a:xfrm>
        </p:grpSpPr>
        <p:sp>
          <p:nvSpPr>
            <p:cNvPr id="64" name="文本框 63"/>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65" name="组合 64"/>
            <p:cNvGrpSpPr/>
            <p:nvPr/>
          </p:nvGrpSpPr>
          <p:grpSpPr>
            <a:xfrm>
              <a:off x="326687" y="247818"/>
              <a:ext cx="4861582" cy="725466"/>
              <a:chOff x="326687" y="247818"/>
              <a:chExt cx="4861582" cy="725466"/>
            </a:xfrm>
          </p:grpSpPr>
          <p:grpSp>
            <p:nvGrpSpPr>
              <p:cNvPr id="66" name="组合 65"/>
              <p:cNvGrpSpPr/>
              <p:nvPr/>
            </p:nvGrpSpPr>
            <p:grpSpPr>
              <a:xfrm>
                <a:off x="349799" y="247818"/>
                <a:ext cx="4791980" cy="261575"/>
                <a:chOff x="349799" y="247818"/>
                <a:chExt cx="4791980" cy="261575"/>
              </a:xfrm>
            </p:grpSpPr>
            <p:cxnSp>
              <p:nvCxnSpPr>
                <p:cNvPr id="81" name="直接连接符 8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8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7" name="组合 66"/>
              <p:cNvGrpSpPr/>
              <p:nvPr/>
            </p:nvGrpSpPr>
            <p:grpSpPr>
              <a:xfrm>
                <a:off x="349799" y="711709"/>
                <a:ext cx="4815092" cy="261575"/>
                <a:chOff x="358852" y="925118"/>
                <a:chExt cx="4815092" cy="261575"/>
              </a:xfrm>
            </p:grpSpPr>
            <p:cxnSp>
              <p:nvCxnSpPr>
                <p:cNvPr id="74" name="直接连接符 7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8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8" name="组合 67"/>
              <p:cNvGrpSpPr/>
              <p:nvPr/>
            </p:nvGrpSpPr>
            <p:grpSpPr>
              <a:xfrm>
                <a:off x="5138963" y="489126"/>
                <a:ext cx="49306" cy="329693"/>
                <a:chOff x="5138963" y="489126"/>
                <a:chExt cx="49306" cy="329693"/>
              </a:xfrm>
            </p:grpSpPr>
            <p:sp>
              <p:nvSpPr>
                <p:cNvPr id="72" name="椭圆 7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3" name="椭圆 7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69" name="组合 68"/>
              <p:cNvGrpSpPr/>
              <p:nvPr/>
            </p:nvGrpSpPr>
            <p:grpSpPr>
              <a:xfrm>
                <a:off x="326687" y="399838"/>
                <a:ext cx="49306" cy="329693"/>
                <a:chOff x="5138963" y="489126"/>
                <a:chExt cx="49306" cy="329693"/>
              </a:xfrm>
            </p:grpSpPr>
            <p:sp>
              <p:nvSpPr>
                <p:cNvPr id="70" name="椭圆 6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1" name="椭圆 7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41"/>
                                        </p:tgtEl>
                                        <p:attrNameLst>
                                          <p:attrName>style.visibility</p:attrName>
                                        </p:attrNameLst>
                                      </p:cBhvr>
                                      <p:to>
                                        <p:strVal val="visible"/>
                                      </p:to>
                                    </p:set>
                                    <p:animEffect transition="in" filter="wheel(1)">
                                      <p:cBhvr>
                                        <p:cTn id="17" dur="2000"/>
                                        <p:tgtEl>
                                          <p:spTgt spid="41"/>
                                        </p:tgtEl>
                                      </p:cBhvr>
                                    </p:animEffect>
                                  </p:childTnLst>
                                </p:cTn>
                              </p:par>
                            </p:childTnLst>
                          </p:cTn>
                        </p:par>
                        <p:par>
                          <p:cTn id="18" fill="hold">
                            <p:stCondLst>
                              <p:cond delay="3000"/>
                            </p:stCondLst>
                            <p:childTnLst>
                              <p:par>
                                <p:cTn id="19" presetID="53" presetClass="entr" presetSubtype="16"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p:cTn id="21" dur="500" fill="hold"/>
                                        <p:tgtEl>
                                          <p:spTgt spid="42"/>
                                        </p:tgtEl>
                                        <p:attrNameLst>
                                          <p:attrName>ppt_w</p:attrName>
                                        </p:attrNameLst>
                                      </p:cBhvr>
                                      <p:tavLst>
                                        <p:tav tm="0">
                                          <p:val>
                                            <p:fltVal val="0"/>
                                          </p:val>
                                        </p:tav>
                                        <p:tav tm="100000">
                                          <p:val>
                                            <p:strVal val="#ppt_w"/>
                                          </p:val>
                                        </p:tav>
                                      </p:tavLst>
                                    </p:anim>
                                    <p:anim calcmode="lin" valueType="num">
                                      <p:cBhvr>
                                        <p:cTn id="22" dur="500" fill="hold"/>
                                        <p:tgtEl>
                                          <p:spTgt spid="42"/>
                                        </p:tgtEl>
                                        <p:attrNameLst>
                                          <p:attrName>ppt_h</p:attrName>
                                        </p:attrNameLst>
                                      </p:cBhvr>
                                      <p:tavLst>
                                        <p:tav tm="0">
                                          <p:val>
                                            <p:fltVal val="0"/>
                                          </p:val>
                                        </p:tav>
                                        <p:tav tm="100000">
                                          <p:val>
                                            <p:strVal val="#ppt_h"/>
                                          </p:val>
                                        </p:tav>
                                      </p:tavLst>
                                    </p:anim>
                                    <p:animEffect transition="in" filter="fade">
                                      <p:cBhvr>
                                        <p:cTn id="2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1124414" y="1822114"/>
            <a:ext cx="10355005" cy="4701268"/>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altLang="zh-CN" sz="2200" dirty="0">
                <a:latin typeface="Times New Roman" panose="02020603050405020304" pitchFamily="18" charset="0"/>
                <a:cs typeface="Times New Roman" panose="02020603050405020304" pitchFamily="18" charset="0"/>
              </a:rPr>
              <a:t>public:</a:t>
            </a:r>
            <a:endParaRPr lang="en-US" altLang="zh-CN" sz="2200" dirty="0">
              <a:latin typeface="Times New Roman" panose="02020603050405020304" pitchFamily="18" charset="0"/>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LLMaxSize</a:t>
            </a: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构造函数，创建空表</a:t>
            </a:r>
            <a:endParaRPr lang="zh-CN" altLang="en-US" sz="2200" dirty="0">
              <a:latin typeface="Times New Roman" panose="02020603050405020304" pitchFamily="18" charset="0"/>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析构函数，删除表</a:t>
            </a:r>
            <a:endParaRPr lang="en-US" altLang="zh-CN" sz="2200" dirty="0">
              <a:latin typeface="Times New Roman" panose="02020603050405020304" pitchFamily="18" charset="0"/>
              <a:cs typeface="Times New Roman" panose="02020603050405020304" pitchFamily="18" charset="0"/>
            </a:endParaRPr>
          </a:p>
          <a:p>
            <a:pPr marL="0" indent="0">
              <a:lnSpc>
                <a:spcPct val="100000"/>
              </a:lnSpc>
              <a:buNone/>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Insert(</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 </a:t>
            </a:r>
            <a:endParaRPr lang="en-US" altLang="zh-CN" sz="2200" dirty="0">
              <a:latin typeface="Times New Roman" panose="02020603050405020304" pitchFamily="18" charset="0"/>
              <a:cs typeface="Times New Roman" panose="02020603050405020304" pitchFamily="18" charset="0"/>
            </a:endParaRPr>
          </a:p>
          <a:p>
            <a:pPr marL="0" indent="0">
              <a:lnSpc>
                <a:spcPct val="100000"/>
              </a:lnSpc>
              <a:buNone/>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在第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个位置插入元素</a:t>
            </a:r>
            <a:r>
              <a:rPr lang="en-US" altLang="zh-CN" sz="2200" dirty="0">
                <a:latin typeface="Times New Roman" panose="02020603050405020304" pitchFamily="18" charset="0"/>
                <a:cs typeface="Times New Roman" panose="02020603050405020304" pitchFamily="18" charset="0"/>
              </a:rPr>
              <a:t>x</a:t>
            </a:r>
            <a:r>
              <a:rPr lang="zh-CN" altLang="en-US" sz="2200" dirty="0">
                <a:latin typeface="Times New Roman" panose="02020603050405020304" pitchFamily="18" charset="0"/>
                <a:cs typeface="Times New Roman" panose="02020603050405020304" pitchFamily="18" charset="0"/>
              </a:rPr>
              <a:t>，返回插入后的线性表</a:t>
            </a:r>
            <a:endParaRPr lang="zh-CN" altLang="en-US" sz="2200" dirty="0">
              <a:latin typeface="Times New Roman" panose="02020603050405020304" pitchFamily="18" charset="0"/>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bool</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IsEmpty</a:t>
            </a:r>
            <a:r>
              <a:rPr lang="en-US" altLang="zh-CN" sz="2200" dirty="0">
                <a:latin typeface="Times New Roman" panose="02020603050405020304" pitchFamily="18" charset="0"/>
                <a:cs typeface="Times New Roman" panose="02020603050405020304" pitchFamily="18" charset="0"/>
              </a:rPr>
              <a:t>() const;	</a:t>
            </a:r>
            <a:r>
              <a:rPr lang="en-US" altLang="zh-CN" sz="2200" dirty="0"/>
              <a:t>//</a:t>
            </a:r>
            <a:r>
              <a:rPr lang="zh-CN" altLang="en-US" sz="2200" dirty="0"/>
              <a:t>判断表是否为空，表空返回</a:t>
            </a:r>
            <a:r>
              <a:rPr lang="en-US" altLang="zh-CN" sz="2200" dirty="0">
                <a:latin typeface="Times New Roman" panose="02020603050405020304" pitchFamily="18" charset="0"/>
                <a:cs typeface="Times New Roman" panose="02020603050405020304" pitchFamily="18" charset="0"/>
              </a:rPr>
              <a:t>true</a:t>
            </a:r>
            <a:r>
              <a:rPr lang="zh-CN" altLang="en-US" sz="2200" dirty="0"/>
              <a:t>，表非空返回</a:t>
            </a:r>
            <a:r>
              <a:rPr lang="en-US" altLang="zh-CN" sz="2200" dirty="0">
                <a:latin typeface="Times New Roman" panose="02020603050405020304" pitchFamily="18" charset="0"/>
                <a:cs typeface="Times New Roman" panose="02020603050405020304" pitchFamily="18" charset="0"/>
              </a:rPr>
              <a:t>false</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const;</a:t>
            </a:r>
            <a:r>
              <a:rPr lang="en-US" altLang="zh-CN" sz="2200" dirty="0"/>
              <a:t>	//</a:t>
            </a:r>
            <a:r>
              <a:rPr lang="zh-CN" altLang="en-US" sz="2200" dirty="0"/>
              <a:t>返回表中数据元素的个数</a:t>
            </a:r>
            <a:endParaRPr lang="zh-CN" altLang="en-US" sz="2200" dirty="0"/>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bool</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k,T</a:t>
            </a:r>
            <a:r>
              <a:rPr lang="en-US" altLang="zh-CN" sz="2200" dirty="0">
                <a:latin typeface="Times New Roman" panose="02020603050405020304" pitchFamily="18" charset="0"/>
                <a:cs typeface="Times New Roman" panose="02020603050405020304" pitchFamily="18" charset="0"/>
              </a:rPr>
              <a:t>&amp; x); </a:t>
            </a:r>
            <a:r>
              <a:rPr lang="en-US" altLang="zh-CN" sz="2200" dirty="0"/>
              <a:t>//</a:t>
            </a:r>
            <a:r>
              <a:rPr lang="zh-CN" altLang="en-US" sz="2200" dirty="0"/>
              <a:t>将表中第</a:t>
            </a:r>
            <a:r>
              <a:rPr lang="en-US" altLang="zh-CN" sz="2200" dirty="0">
                <a:latin typeface="Times New Roman" panose="02020603050405020304" pitchFamily="18" charset="0"/>
                <a:cs typeface="Times New Roman" panose="02020603050405020304" pitchFamily="18" charset="0"/>
              </a:rPr>
              <a:t>k</a:t>
            </a:r>
            <a:r>
              <a:rPr lang="zh-CN" altLang="en-US" sz="2200" dirty="0"/>
              <a:t>个元素保存到</a:t>
            </a:r>
            <a:r>
              <a:rPr lang="en-US" altLang="zh-CN" sz="2200" dirty="0">
                <a:latin typeface="Times New Roman" panose="02020603050405020304" pitchFamily="18" charset="0"/>
                <a:cs typeface="Times New Roman" panose="02020603050405020304" pitchFamily="18" charset="0"/>
              </a:rPr>
              <a:t>x</a:t>
            </a:r>
            <a:r>
              <a:rPr lang="zh-CN" altLang="en-US" sz="2200" dirty="0"/>
              <a:t>中，不存在则返回</a:t>
            </a:r>
            <a:r>
              <a:rPr lang="en-US" altLang="zh-CN" sz="2200" dirty="0">
                <a:latin typeface="Times New Roman" panose="02020603050405020304" pitchFamily="18" charset="0"/>
                <a:cs typeface="Times New Roman" panose="02020603050405020304" pitchFamily="18" charset="0"/>
              </a:rPr>
              <a:t>false</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bool</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ModifyData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a:t>//</a:t>
            </a:r>
            <a:r>
              <a:rPr lang="zh-CN" altLang="en-US" sz="2200" dirty="0"/>
              <a:t>将表中第</a:t>
            </a:r>
            <a:r>
              <a:rPr lang="en-US" altLang="zh-CN" sz="2200" dirty="0">
                <a:latin typeface="Times New Roman" panose="02020603050405020304" pitchFamily="18" charset="0"/>
                <a:cs typeface="Times New Roman" panose="02020603050405020304" pitchFamily="18" charset="0"/>
              </a:rPr>
              <a:t>k</a:t>
            </a:r>
            <a:r>
              <a:rPr lang="zh-CN" altLang="en-US" sz="2200" dirty="0"/>
              <a:t>个元素修改为</a:t>
            </a:r>
            <a:r>
              <a:rPr lang="en-US" altLang="zh-CN" sz="2200" dirty="0">
                <a:latin typeface="Times New Roman" panose="02020603050405020304" pitchFamily="18" charset="0"/>
                <a:cs typeface="Times New Roman" panose="02020603050405020304" pitchFamily="18" charset="0"/>
              </a:rPr>
              <a:t>x</a:t>
            </a:r>
            <a:r>
              <a:rPr lang="zh-CN" altLang="en-US" sz="2200" dirty="0"/>
              <a:t>，不存在则返回</a:t>
            </a:r>
            <a:r>
              <a:rPr lang="en-US" altLang="zh-CN" sz="2200" dirty="0">
                <a:latin typeface="Times New Roman" panose="02020603050405020304" pitchFamily="18" charset="0"/>
                <a:cs typeface="Times New Roman" panose="02020603050405020304" pitchFamily="18" charset="0"/>
              </a:rPr>
              <a:t>false</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Font typeface="Arial" panose="020B0604020202020204" pitchFamily="34" charset="0"/>
              <a:buNone/>
            </a:pPr>
            <a:endParaRPr lang="en-US" altLang="zh-CN" sz="1400" dirty="0">
              <a:solidFill>
                <a:schemeClr val="tx2"/>
              </a:solidFill>
              <a:latin typeface="Times New Roman" panose="02020603050405020304" pitchFamily="18" charset="0"/>
              <a:cs typeface="Times New Roman" panose="02020603050405020304" pitchFamily="18" charset="0"/>
            </a:endParaRPr>
          </a:p>
        </p:txBody>
      </p:sp>
      <p:grpSp>
        <p:nvGrpSpPr>
          <p:cNvPr id="41" name="组合 40"/>
          <p:cNvGrpSpPr/>
          <p:nvPr/>
        </p:nvGrpSpPr>
        <p:grpSpPr>
          <a:xfrm>
            <a:off x="693542" y="1645634"/>
            <a:ext cx="11028195" cy="4743469"/>
            <a:chOff x="1584402" y="1903846"/>
            <a:chExt cx="9062674" cy="3823037"/>
          </a:xfrm>
        </p:grpSpPr>
        <p:grpSp>
          <p:nvGrpSpPr>
            <p:cNvPr id="43" name="组合 42"/>
            <p:cNvGrpSpPr/>
            <p:nvPr/>
          </p:nvGrpSpPr>
          <p:grpSpPr>
            <a:xfrm>
              <a:off x="1584402" y="3589771"/>
              <a:ext cx="9062674" cy="2137112"/>
              <a:chOff x="1584402" y="3589771"/>
              <a:chExt cx="9062674" cy="2137112"/>
            </a:xfrm>
          </p:grpSpPr>
          <p:sp>
            <p:nvSpPr>
              <p:cNvPr id="54" name="任意多边形: 形状 5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5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5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198112"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5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flipH="1" flipV="1">
              <a:off x="1584402" y="1903846"/>
              <a:ext cx="9062674" cy="2137112"/>
              <a:chOff x="1584402" y="3589771"/>
              <a:chExt cx="90626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089747"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3" name="组合 62"/>
          <p:cNvGrpSpPr/>
          <p:nvPr/>
        </p:nvGrpSpPr>
        <p:grpSpPr>
          <a:xfrm>
            <a:off x="549001" y="555626"/>
            <a:ext cx="3827221" cy="876848"/>
            <a:chOff x="326687" y="247818"/>
            <a:chExt cx="4861582" cy="725466"/>
          </a:xfrm>
        </p:grpSpPr>
        <p:sp>
          <p:nvSpPr>
            <p:cNvPr id="64" name="文本框 63"/>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65" name="组合 64"/>
            <p:cNvGrpSpPr/>
            <p:nvPr/>
          </p:nvGrpSpPr>
          <p:grpSpPr>
            <a:xfrm>
              <a:off x="326687" y="247818"/>
              <a:ext cx="4861582" cy="725466"/>
              <a:chOff x="326687" y="247818"/>
              <a:chExt cx="4861582" cy="725466"/>
            </a:xfrm>
          </p:grpSpPr>
          <p:grpSp>
            <p:nvGrpSpPr>
              <p:cNvPr id="66" name="组合 65"/>
              <p:cNvGrpSpPr/>
              <p:nvPr/>
            </p:nvGrpSpPr>
            <p:grpSpPr>
              <a:xfrm>
                <a:off x="349799" y="247818"/>
                <a:ext cx="4791980" cy="261575"/>
                <a:chOff x="349799" y="247818"/>
                <a:chExt cx="4791980" cy="261575"/>
              </a:xfrm>
            </p:grpSpPr>
            <p:cxnSp>
              <p:nvCxnSpPr>
                <p:cNvPr id="81" name="直接连接符 8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8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7" name="组合 66"/>
              <p:cNvGrpSpPr/>
              <p:nvPr/>
            </p:nvGrpSpPr>
            <p:grpSpPr>
              <a:xfrm>
                <a:off x="349799" y="711709"/>
                <a:ext cx="4815092" cy="261575"/>
                <a:chOff x="358852" y="925118"/>
                <a:chExt cx="4815092" cy="261575"/>
              </a:xfrm>
            </p:grpSpPr>
            <p:cxnSp>
              <p:nvCxnSpPr>
                <p:cNvPr id="74" name="直接连接符 7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8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8" name="组合 67"/>
              <p:cNvGrpSpPr/>
              <p:nvPr/>
            </p:nvGrpSpPr>
            <p:grpSpPr>
              <a:xfrm>
                <a:off x="5138963" y="489126"/>
                <a:ext cx="49306" cy="329693"/>
                <a:chOff x="5138963" y="489126"/>
                <a:chExt cx="49306" cy="329693"/>
              </a:xfrm>
            </p:grpSpPr>
            <p:sp>
              <p:nvSpPr>
                <p:cNvPr id="72" name="椭圆 7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3" name="椭圆 7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69" name="组合 68"/>
              <p:cNvGrpSpPr/>
              <p:nvPr/>
            </p:nvGrpSpPr>
            <p:grpSpPr>
              <a:xfrm>
                <a:off x="326687" y="399838"/>
                <a:ext cx="49306" cy="329693"/>
                <a:chOff x="5138963" y="489126"/>
                <a:chExt cx="49306" cy="329693"/>
              </a:xfrm>
            </p:grpSpPr>
            <p:sp>
              <p:nvSpPr>
                <p:cNvPr id="70" name="椭圆 6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1" name="椭圆 7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heel(1)">
                                      <p:cBhvr>
                                        <p:cTn id="11" dur="2000"/>
                                        <p:tgtEl>
                                          <p:spTgt spid="41"/>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wipe(left)">
                                      <p:cBhvr>
                                        <p:cTn id="1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1272927" y="2077832"/>
            <a:ext cx="9117973" cy="3276333"/>
          </a:xfrm>
          <a:prstGeom prst="rect">
            <a:avLst/>
          </a:prstGeom>
          <a:noFill/>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Find(</a:t>
            </a:r>
            <a:r>
              <a:rPr lang="en-US" altLang="zh-CN" sz="2200" dirty="0" err="1">
                <a:latin typeface="Times New Roman" panose="02020603050405020304" pitchFamily="18" charset="0"/>
                <a:cs typeface="Times New Roman" panose="02020603050405020304" pitchFamily="18" charset="0"/>
              </a:rPr>
              <a:t>const</a:t>
            </a:r>
            <a:r>
              <a:rPr lang="en-US" altLang="zh-CN" sz="2200" dirty="0">
                <a:latin typeface="Times New Roman" panose="02020603050405020304" pitchFamily="18" charset="0"/>
                <a:cs typeface="Times New Roman" panose="02020603050405020304" pitchFamily="18" charset="0"/>
              </a:rPr>
              <a:t> T&amp; x);  </a:t>
            </a:r>
            <a:r>
              <a:rPr lang="en-US" altLang="zh-CN" sz="2200" dirty="0"/>
              <a:t>//</a:t>
            </a:r>
            <a:r>
              <a:rPr lang="zh-CN" altLang="en-US" sz="2200" dirty="0"/>
              <a:t>返回</a:t>
            </a:r>
            <a:r>
              <a:rPr lang="en-US" altLang="zh-CN" sz="2200" dirty="0">
                <a:latin typeface="Times New Roman" panose="02020603050405020304" pitchFamily="18" charset="0"/>
                <a:cs typeface="Times New Roman" panose="02020603050405020304" pitchFamily="18" charset="0"/>
              </a:rPr>
              <a:t>x</a:t>
            </a:r>
            <a:r>
              <a:rPr lang="zh-CN" altLang="en-US" sz="2200" dirty="0"/>
              <a:t>在表中的位置，如果</a:t>
            </a:r>
            <a:r>
              <a:rPr lang="en-US" altLang="zh-CN" sz="2200" dirty="0">
                <a:latin typeface="Times New Roman" panose="02020603050405020304" pitchFamily="18" charset="0"/>
                <a:cs typeface="Times New Roman" panose="02020603050405020304" pitchFamily="18" charset="0"/>
              </a:rPr>
              <a:t>x</a:t>
            </a:r>
            <a:r>
              <a:rPr lang="zh-CN" altLang="en-US" sz="2200" dirty="0"/>
              <a:t>不在表中返回</a:t>
            </a:r>
            <a:r>
              <a:rPr lang="en-US" altLang="zh-CN" sz="2200" dirty="0"/>
              <a:t>0</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k, T&amp; x);</a:t>
            </a:r>
            <a:endParaRPr lang="en-US"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t>	//</a:t>
            </a:r>
            <a:r>
              <a:rPr lang="zh-CN" altLang="en-US" sz="2200" dirty="0"/>
              <a:t>删除表中第</a:t>
            </a:r>
            <a:r>
              <a:rPr lang="en-US" altLang="zh-CN" sz="2200" dirty="0">
                <a:latin typeface="Times New Roman" panose="02020603050405020304" pitchFamily="18" charset="0"/>
                <a:cs typeface="Times New Roman" panose="02020603050405020304" pitchFamily="18" charset="0"/>
              </a:rPr>
              <a:t>k</a:t>
            </a:r>
            <a:r>
              <a:rPr lang="zh-CN" altLang="en-US" sz="2200" dirty="0"/>
              <a:t>个元素，并把它保存到</a:t>
            </a:r>
            <a:r>
              <a:rPr lang="en-US" altLang="zh-CN" sz="2200" dirty="0">
                <a:latin typeface="Times New Roman" panose="02020603050405020304" pitchFamily="18" charset="0"/>
                <a:cs typeface="Times New Roman" panose="02020603050405020304" pitchFamily="18" charset="0"/>
              </a:rPr>
              <a:t>x</a:t>
            </a:r>
            <a:r>
              <a:rPr lang="zh-CN" altLang="en-US" sz="2200" dirty="0"/>
              <a:t>中，返回删除后的线性表</a:t>
            </a:r>
            <a:endParaRPr lang="en-US" altLang="zh-CN" sz="2200" dirty="0"/>
          </a:p>
          <a:p>
            <a:pPr marL="0" indent="0">
              <a:buNone/>
            </a:pPr>
            <a:r>
              <a:rPr lang="en-US" altLang="zh-CN" sz="2200" dirty="0">
                <a:latin typeface="Times New Roman" panose="02020603050405020304" pitchFamily="18" charset="0"/>
                <a:cs typeface="Times New Roman" panose="02020603050405020304" pitchFamily="18" charset="0"/>
              </a:rPr>
              <a:t> 	</a:t>
            </a:r>
            <a:r>
              <a:rPr lang="fr-FR" altLang="zh-CN" sz="2200" dirty="0" err="1">
                <a:latin typeface="Times New Roman" panose="02020603050405020304" pitchFamily="18" charset="0"/>
                <a:cs typeface="Times New Roman" panose="02020603050405020304" pitchFamily="18" charset="0"/>
              </a:rPr>
              <a:t>LinearList</a:t>
            </a:r>
            <a:r>
              <a:rPr lang="fr-FR" altLang="zh-CN" sz="2200" dirty="0">
                <a:latin typeface="Times New Roman" panose="02020603050405020304" pitchFamily="18" charset="0"/>
                <a:cs typeface="Times New Roman" panose="02020603050405020304" pitchFamily="18" charset="0"/>
              </a:rPr>
              <a:t>&lt;T&gt;&amp; </a:t>
            </a:r>
            <a:r>
              <a:rPr lang="fr-FR" altLang="zh-CN" sz="2200" dirty="0" err="1">
                <a:latin typeface="Times New Roman" panose="02020603050405020304" pitchFamily="18" charset="0"/>
                <a:cs typeface="Times New Roman" panose="02020603050405020304" pitchFamily="18" charset="0"/>
              </a:rPr>
              <a:t>DeleteByKey</a:t>
            </a:r>
            <a:r>
              <a:rPr lang="fr-FR" altLang="zh-CN" sz="2200" dirty="0">
                <a:latin typeface="Times New Roman" panose="02020603050405020304" pitchFamily="18" charset="0"/>
                <a:cs typeface="Times New Roman" panose="02020603050405020304" pitchFamily="18" charset="0"/>
              </a:rPr>
              <a:t>(</a:t>
            </a:r>
            <a:r>
              <a:rPr lang="fr-FR" altLang="zh-CN" sz="2200" dirty="0" err="1">
                <a:latin typeface="Times New Roman" panose="02020603050405020304" pitchFamily="18" charset="0"/>
                <a:cs typeface="Times New Roman" panose="02020603050405020304" pitchFamily="18" charset="0"/>
              </a:rPr>
              <a:t>const</a:t>
            </a:r>
            <a:r>
              <a:rPr lang="fr-FR" altLang="zh-CN" sz="2200" dirty="0">
                <a:latin typeface="Times New Roman" panose="02020603050405020304" pitchFamily="18" charset="0"/>
                <a:cs typeface="Times New Roman" panose="02020603050405020304" pitchFamily="18" charset="0"/>
              </a:rPr>
              <a:t> T&amp; </a:t>
            </a:r>
            <a:r>
              <a:rPr lang="fr-FR" altLang="zh-CN" sz="2200" dirty="0" err="1">
                <a:latin typeface="Times New Roman" panose="02020603050405020304" pitchFamily="18" charset="0"/>
                <a:cs typeface="Times New Roman" panose="02020603050405020304" pitchFamily="18" charset="0"/>
              </a:rPr>
              <a:t>x,T</a:t>
            </a:r>
            <a:r>
              <a:rPr lang="fr-FR" altLang="zh-CN" sz="2200" dirty="0">
                <a:latin typeface="Times New Roman" panose="02020603050405020304" pitchFamily="18" charset="0"/>
                <a:cs typeface="Times New Roman" panose="02020603050405020304" pitchFamily="18" charset="0"/>
              </a:rPr>
              <a:t>&amp; y);</a:t>
            </a:r>
            <a:endParaRPr lang="fr-FR" altLang="zh-CN" sz="2200" dirty="0">
              <a:latin typeface="Times New Roman" panose="02020603050405020304" pitchFamily="18" charset="0"/>
              <a:cs typeface="Times New Roman" panose="02020603050405020304" pitchFamily="18" charset="0"/>
            </a:endParaRPr>
          </a:p>
          <a:p>
            <a:pPr marL="0" indent="0">
              <a:buNone/>
            </a:pPr>
            <a:r>
              <a:rPr lang="en-US" altLang="zh-CN" sz="2200" dirty="0"/>
              <a:t>	//</a:t>
            </a:r>
            <a:r>
              <a:rPr lang="zh-CN" altLang="en-US" sz="2200" dirty="0"/>
              <a:t>删除表中关键字为</a:t>
            </a:r>
            <a:r>
              <a:rPr lang="en-US" altLang="zh-CN" sz="2200" dirty="0"/>
              <a:t>x</a:t>
            </a:r>
            <a:r>
              <a:rPr lang="zh-CN" altLang="en-US" sz="2200" dirty="0"/>
              <a:t>元素，返回删除后的线性表</a:t>
            </a:r>
            <a:endParaRPr lang="zh-CN" altLang="en-US" sz="2200" dirty="0"/>
          </a:p>
          <a:p>
            <a:pPr marL="0" indent="0">
              <a:buNone/>
            </a:pPr>
            <a:r>
              <a:rPr lang="en-US" altLang="zh-CN" sz="2200" dirty="0">
                <a:latin typeface="Times New Roman" panose="02020603050405020304" pitchFamily="18" charset="0"/>
                <a:cs typeface="Times New Roman" panose="02020603050405020304" pitchFamily="18" charset="0"/>
              </a:rPr>
              <a:t>	void </a:t>
            </a:r>
            <a:r>
              <a:rPr lang="en-US" altLang="zh-CN" sz="2200" dirty="0" err="1">
                <a:latin typeface="Times New Roman" panose="02020603050405020304" pitchFamily="18" charset="0"/>
                <a:cs typeface="Times New Roman" panose="02020603050405020304" pitchFamily="18" charset="0"/>
              </a:rPr>
              <a:t>OutPut</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out) </a:t>
            </a:r>
            <a:r>
              <a:rPr lang="en-US" altLang="zh-CN" sz="2200" dirty="0" err="1">
                <a:latin typeface="Times New Roman" panose="02020603050405020304" pitchFamily="18" charset="0"/>
                <a:cs typeface="Times New Roman" panose="02020603050405020304" pitchFamily="18" charset="0"/>
              </a:rPr>
              <a:t>const</a:t>
            </a:r>
            <a:r>
              <a:rPr lang="en-US" altLang="zh-CN" sz="2200" dirty="0">
                <a:latin typeface="Times New Roman" panose="02020603050405020304" pitchFamily="18" charset="0"/>
                <a:cs typeface="Times New Roman" panose="02020603050405020304" pitchFamily="18" charset="0"/>
              </a:rPr>
              <a:t>;  </a:t>
            </a:r>
            <a:r>
              <a:rPr lang="en-US" altLang="zh-CN" sz="2200" dirty="0"/>
              <a:t>//</a:t>
            </a:r>
            <a:r>
              <a:rPr lang="zh-CN" altLang="en-US" sz="2200" dirty="0"/>
              <a:t>将线性表放到输出流</a:t>
            </a:r>
            <a:r>
              <a:rPr lang="en-US" altLang="zh-CN" sz="2200" dirty="0">
                <a:latin typeface="Times New Roman" panose="02020603050405020304" pitchFamily="18" charset="0"/>
                <a:cs typeface="Times New Roman" panose="02020603050405020304" pitchFamily="18" charset="0"/>
              </a:rPr>
              <a:t>out</a:t>
            </a:r>
            <a:r>
              <a:rPr lang="zh-CN" altLang="en-US" sz="2200" dirty="0"/>
              <a:t>中输出</a:t>
            </a:r>
            <a:endParaRPr lang="en-US" altLang="zh-CN" sz="2200" dirty="0"/>
          </a:p>
          <a:p>
            <a:pPr marL="0" indent="0">
              <a:buNone/>
            </a:pPr>
            <a:r>
              <a:rPr lang="en-US" altLang="zh-CN" sz="2200" dirty="0"/>
              <a:t>};</a:t>
            </a:r>
            <a:endParaRPr lang="en-US" altLang="zh-CN" sz="2200" dirty="0"/>
          </a:p>
          <a:p>
            <a:pPr marL="452755" indent="-452755">
              <a:spcBef>
                <a:spcPts val="600"/>
              </a:spcBef>
              <a:buClr>
                <a:srgbClr val="7030A0"/>
              </a:buClr>
              <a:buFont typeface="Arial" panose="020B0604020202020204" pitchFamily="34" charset="0"/>
              <a:buNone/>
            </a:pPr>
            <a:endParaRPr lang="en-US" altLang="zh-CN" sz="1400" dirty="0">
              <a:solidFill>
                <a:schemeClr val="tx2"/>
              </a:solidFill>
              <a:latin typeface="Times New Roman" panose="02020603050405020304" pitchFamily="18" charset="0"/>
              <a:cs typeface="Times New Roman" panose="02020603050405020304" pitchFamily="18" charset="0"/>
            </a:endParaRPr>
          </a:p>
        </p:txBody>
      </p:sp>
      <p:grpSp>
        <p:nvGrpSpPr>
          <p:cNvPr id="41" name="组合 40"/>
          <p:cNvGrpSpPr/>
          <p:nvPr/>
        </p:nvGrpSpPr>
        <p:grpSpPr>
          <a:xfrm>
            <a:off x="872384" y="1646901"/>
            <a:ext cx="9926245" cy="3840350"/>
            <a:chOff x="1584402" y="1903846"/>
            <a:chExt cx="9062674" cy="3823037"/>
          </a:xfrm>
        </p:grpSpPr>
        <p:grpSp>
          <p:nvGrpSpPr>
            <p:cNvPr id="43" name="组合 42"/>
            <p:cNvGrpSpPr/>
            <p:nvPr/>
          </p:nvGrpSpPr>
          <p:grpSpPr>
            <a:xfrm>
              <a:off x="1584402" y="3589771"/>
              <a:ext cx="9062674" cy="2137112"/>
              <a:chOff x="1584402" y="3589771"/>
              <a:chExt cx="9062674" cy="2137112"/>
            </a:xfrm>
          </p:grpSpPr>
          <p:sp>
            <p:nvSpPr>
              <p:cNvPr id="54" name="任意多边形: 形状 5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梯形 5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梯形 5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9" name="任意多边形: 形状 5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形状 6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形状 6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flipH="1" flipV="1">
              <a:off x="1584402" y="1903846"/>
              <a:ext cx="9062674" cy="2137112"/>
              <a:chOff x="1584402" y="3589771"/>
              <a:chExt cx="90626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63" name="组合 62"/>
          <p:cNvGrpSpPr/>
          <p:nvPr/>
        </p:nvGrpSpPr>
        <p:grpSpPr>
          <a:xfrm>
            <a:off x="549001" y="555626"/>
            <a:ext cx="3827221" cy="876848"/>
            <a:chOff x="326687" y="247818"/>
            <a:chExt cx="4861582" cy="725466"/>
          </a:xfrm>
        </p:grpSpPr>
        <p:sp>
          <p:nvSpPr>
            <p:cNvPr id="64" name="文本框 63"/>
            <p:cNvSpPr txBox="1"/>
            <p:nvPr/>
          </p:nvSpPr>
          <p:spPr bwMode="auto">
            <a:xfrm>
              <a:off x="1052220" y="412399"/>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线性表的顺序存储</a:t>
              </a:r>
              <a:endParaRPr lang="zh-CN" altLang="en-US" sz="2400" kern="0" dirty="0">
                <a:solidFill>
                  <a:srgbClr val="0070C0"/>
                </a:solidFill>
                <a:latin typeface="+mn-ea"/>
              </a:endParaRPr>
            </a:p>
          </p:txBody>
        </p:sp>
        <p:grpSp>
          <p:nvGrpSpPr>
            <p:cNvPr id="65" name="组合 64"/>
            <p:cNvGrpSpPr/>
            <p:nvPr/>
          </p:nvGrpSpPr>
          <p:grpSpPr>
            <a:xfrm>
              <a:off x="326687" y="247818"/>
              <a:ext cx="4861582" cy="725466"/>
              <a:chOff x="326687" y="247818"/>
              <a:chExt cx="4861582" cy="725466"/>
            </a:xfrm>
          </p:grpSpPr>
          <p:grpSp>
            <p:nvGrpSpPr>
              <p:cNvPr id="66" name="组合 65"/>
              <p:cNvGrpSpPr/>
              <p:nvPr/>
            </p:nvGrpSpPr>
            <p:grpSpPr>
              <a:xfrm>
                <a:off x="349799" y="247818"/>
                <a:ext cx="4791980" cy="261575"/>
                <a:chOff x="349799" y="247818"/>
                <a:chExt cx="4791980" cy="261575"/>
              </a:xfrm>
            </p:grpSpPr>
            <p:cxnSp>
              <p:nvCxnSpPr>
                <p:cNvPr id="81" name="直接连接符 8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8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7" name="组合 66"/>
              <p:cNvGrpSpPr/>
              <p:nvPr/>
            </p:nvGrpSpPr>
            <p:grpSpPr>
              <a:xfrm>
                <a:off x="349799" y="711709"/>
                <a:ext cx="4815092" cy="261575"/>
                <a:chOff x="358852" y="925118"/>
                <a:chExt cx="4815092" cy="261575"/>
              </a:xfrm>
            </p:grpSpPr>
            <p:cxnSp>
              <p:nvCxnSpPr>
                <p:cNvPr id="74" name="直接连接符 7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8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68" name="组合 67"/>
              <p:cNvGrpSpPr/>
              <p:nvPr/>
            </p:nvGrpSpPr>
            <p:grpSpPr>
              <a:xfrm>
                <a:off x="5138963" y="489126"/>
                <a:ext cx="49306" cy="329693"/>
                <a:chOff x="5138963" y="489126"/>
                <a:chExt cx="49306" cy="329693"/>
              </a:xfrm>
            </p:grpSpPr>
            <p:sp>
              <p:nvSpPr>
                <p:cNvPr id="72" name="椭圆 7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3" name="椭圆 7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69" name="组合 68"/>
              <p:cNvGrpSpPr/>
              <p:nvPr/>
            </p:nvGrpSpPr>
            <p:grpSpPr>
              <a:xfrm>
                <a:off x="326687" y="399838"/>
                <a:ext cx="49306" cy="329693"/>
                <a:chOff x="5138963" y="489126"/>
                <a:chExt cx="49306" cy="329693"/>
              </a:xfrm>
            </p:grpSpPr>
            <p:sp>
              <p:nvSpPr>
                <p:cNvPr id="70" name="椭圆 6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71" name="椭圆 7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par>
                                <p:cTn id="12" presetID="14" presetClass="entr" presetSubtype="10" fill="hold" nodeType="withEffect">
                                  <p:stCondLst>
                                    <p:cond delay="0"/>
                                  </p:stCondLst>
                                  <p:childTnLst>
                                    <p:set>
                                      <p:cBhvr>
                                        <p:cTn id="13" dur="1" fill="hold">
                                          <p:stCondLst>
                                            <p:cond delay="0"/>
                                          </p:stCondLst>
                                        </p:cTn>
                                        <p:tgtEl>
                                          <p:spTgt spid="42">
                                            <p:txEl>
                                              <p:pRg st="1" end="1"/>
                                            </p:txEl>
                                          </p:spTgt>
                                        </p:tgtEl>
                                        <p:attrNameLst>
                                          <p:attrName>style.visibility</p:attrName>
                                        </p:attrNameLst>
                                      </p:cBhvr>
                                      <p:to>
                                        <p:strVal val="visible"/>
                                      </p:to>
                                    </p:set>
                                    <p:animEffect transition="in" filter="randombar(horizontal)">
                                      <p:cBhvr>
                                        <p:cTn id="14" dur="500"/>
                                        <p:tgtEl>
                                          <p:spTgt spid="42">
                                            <p:txEl>
                                              <p:pRg st="1" end="1"/>
                                            </p:txEl>
                                          </p:spTgt>
                                        </p:tgtEl>
                                      </p:cBhvr>
                                    </p:animEffect>
                                  </p:childTnLst>
                                </p:cTn>
                              </p:par>
                              <p:par>
                                <p:cTn id="15" presetID="14" presetClass="entr" presetSubtype="10" fill="hold" nodeType="withEffect">
                                  <p:stCondLst>
                                    <p:cond delay="0"/>
                                  </p:stCondLst>
                                  <p:childTnLst>
                                    <p:set>
                                      <p:cBhvr>
                                        <p:cTn id="16" dur="1" fill="hold">
                                          <p:stCondLst>
                                            <p:cond delay="0"/>
                                          </p:stCondLst>
                                        </p:cTn>
                                        <p:tgtEl>
                                          <p:spTgt spid="42">
                                            <p:txEl>
                                              <p:pRg st="0" end="0"/>
                                            </p:txEl>
                                          </p:spTgt>
                                        </p:tgtEl>
                                        <p:attrNameLst>
                                          <p:attrName>style.visibility</p:attrName>
                                        </p:attrNameLst>
                                      </p:cBhvr>
                                      <p:to>
                                        <p:strVal val="visible"/>
                                      </p:to>
                                    </p:set>
                                    <p:animEffect transition="in" filter="randombar(horizontal)">
                                      <p:cBhvr>
                                        <p:cTn id="17" dur="500"/>
                                        <p:tgtEl>
                                          <p:spTgt spid="42">
                                            <p:txEl>
                                              <p:pRg st="0" end="0"/>
                                            </p:txEl>
                                          </p:spTgt>
                                        </p:tgtEl>
                                      </p:cBhvr>
                                    </p:animEffect>
                                  </p:childTnLst>
                                </p:cTn>
                              </p:par>
                              <p:par>
                                <p:cTn id="18" presetID="14" presetClass="entr" presetSubtype="10" fill="hold" nodeType="withEffect">
                                  <p:stCondLst>
                                    <p:cond delay="0"/>
                                  </p:stCondLst>
                                  <p:childTnLst>
                                    <p:set>
                                      <p:cBhvr>
                                        <p:cTn id="19" dur="1" fill="hold">
                                          <p:stCondLst>
                                            <p:cond delay="0"/>
                                          </p:stCondLst>
                                        </p:cTn>
                                        <p:tgtEl>
                                          <p:spTgt spid="42">
                                            <p:txEl>
                                              <p:pRg st="2" end="2"/>
                                            </p:txEl>
                                          </p:spTgt>
                                        </p:tgtEl>
                                        <p:attrNameLst>
                                          <p:attrName>style.visibility</p:attrName>
                                        </p:attrNameLst>
                                      </p:cBhvr>
                                      <p:to>
                                        <p:strVal val="visible"/>
                                      </p:to>
                                    </p:set>
                                    <p:animEffect transition="in" filter="randombar(horizontal)">
                                      <p:cBhvr>
                                        <p:cTn id="20" dur="500"/>
                                        <p:tgtEl>
                                          <p:spTgt spid="42">
                                            <p:txEl>
                                              <p:pRg st="2" end="2"/>
                                            </p:txEl>
                                          </p:spTgt>
                                        </p:tgtEl>
                                      </p:cBhvr>
                                    </p:animEffect>
                                  </p:childTnLst>
                                </p:cTn>
                              </p:par>
                              <p:par>
                                <p:cTn id="21" presetID="14" presetClass="entr" presetSubtype="10" fill="hold" nodeType="withEffect">
                                  <p:stCondLst>
                                    <p:cond delay="0"/>
                                  </p:stCondLst>
                                  <p:childTnLst>
                                    <p:set>
                                      <p:cBhvr>
                                        <p:cTn id="22" dur="1" fill="hold">
                                          <p:stCondLst>
                                            <p:cond delay="0"/>
                                          </p:stCondLst>
                                        </p:cTn>
                                        <p:tgtEl>
                                          <p:spTgt spid="42">
                                            <p:txEl>
                                              <p:pRg st="3" end="3"/>
                                            </p:txEl>
                                          </p:spTgt>
                                        </p:tgtEl>
                                        <p:attrNameLst>
                                          <p:attrName>style.visibility</p:attrName>
                                        </p:attrNameLst>
                                      </p:cBhvr>
                                      <p:to>
                                        <p:strVal val="visible"/>
                                      </p:to>
                                    </p:set>
                                    <p:animEffect transition="in" filter="randombar(horizontal)">
                                      <p:cBhvr>
                                        <p:cTn id="23" dur="500"/>
                                        <p:tgtEl>
                                          <p:spTgt spid="42">
                                            <p:txEl>
                                              <p:pRg st="3" end="3"/>
                                            </p:txEl>
                                          </p:spTgt>
                                        </p:tgtEl>
                                      </p:cBhvr>
                                    </p:animEffect>
                                  </p:childTnLst>
                                </p:cTn>
                              </p:par>
                              <p:par>
                                <p:cTn id="24" presetID="14" presetClass="entr" presetSubtype="10" fill="hold" nodeType="withEffect">
                                  <p:stCondLst>
                                    <p:cond delay="0"/>
                                  </p:stCondLst>
                                  <p:childTnLst>
                                    <p:set>
                                      <p:cBhvr>
                                        <p:cTn id="25" dur="1" fill="hold">
                                          <p:stCondLst>
                                            <p:cond delay="0"/>
                                          </p:stCondLst>
                                        </p:cTn>
                                        <p:tgtEl>
                                          <p:spTgt spid="42">
                                            <p:txEl>
                                              <p:pRg st="4" end="4"/>
                                            </p:txEl>
                                          </p:spTgt>
                                        </p:tgtEl>
                                        <p:attrNameLst>
                                          <p:attrName>style.visibility</p:attrName>
                                        </p:attrNameLst>
                                      </p:cBhvr>
                                      <p:to>
                                        <p:strVal val="visible"/>
                                      </p:to>
                                    </p:set>
                                    <p:animEffect transition="in" filter="randombar(horizontal)">
                                      <p:cBhvr>
                                        <p:cTn id="26" dur="500"/>
                                        <p:tgtEl>
                                          <p:spTgt spid="42">
                                            <p:txEl>
                                              <p:pRg st="4" end="4"/>
                                            </p:txEl>
                                          </p:spTgt>
                                        </p:tgtEl>
                                      </p:cBhvr>
                                    </p:animEffect>
                                  </p:childTnLst>
                                </p:cTn>
                              </p:par>
                              <p:par>
                                <p:cTn id="27" presetID="14" presetClass="entr" presetSubtype="10" fill="hold" nodeType="withEffect">
                                  <p:stCondLst>
                                    <p:cond delay="0"/>
                                  </p:stCondLst>
                                  <p:childTnLst>
                                    <p:set>
                                      <p:cBhvr>
                                        <p:cTn id="28" dur="1" fill="hold">
                                          <p:stCondLst>
                                            <p:cond delay="0"/>
                                          </p:stCondLst>
                                        </p:cTn>
                                        <p:tgtEl>
                                          <p:spTgt spid="42">
                                            <p:txEl>
                                              <p:pRg st="5" end="5"/>
                                            </p:txEl>
                                          </p:spTgt>
                                        </p:tgtEl>
                                        <p:attrNameLst>
                                          <p:attrName>style.visibility</p:attrName>
                                        </p:attrNameLst>
                                      </p:cBhvr>
                                      <p:to>
                                        <p:strVal val="visible"/>
                                      </p:to>
                                    </p:set>
                                    <p:animEffect transition="in" filter="randombar(horizontal)">
                                      <p:cBhvr>
                                        <p:cTn id="29" dur="500"/>
                                        <p:tgtEl>
                                          <p:spTgt spid="42">
                                            <p:txEl>
                                              <p:pRg st="5" end="5"/>
                                            </p:txEl>
                                          </p:spTgt>
                                        </p:tgtEl>
                                      </p:cBhvr>
                                    </p:animEffect>
                                  </p:childTnLst>
                                </p:cTn>
                              </p:par>
                              <p:par>
                                <p:cTn id="30" presetID="14" presetClass="entr" presetSubtype="10" fill="hold" nodeType="withEffect">
                                  <p:stCondLst>
                                    <p:cond delay="0"/>
                                  </p:stCondLst>
                                  <p:childTnLst>
                                    <p:set>
                                      <p:cBhvr>
                                        <p:cTn id="31" dur="1" fill="hold">
                                          <p:stCondLst>
                                            <p:cond delay="0"/>
                                          </p:stCondLst>
                                        </p:cTn>
                                        <p:tgtEl>
                                          <p:spTgt spid="42">
                                            <p:txEl>
                                              <p:pRg st="6" end="6"/>
                                            </p:txEl>
                                          </p:spTgt>
                                        </p:tgtEl>
                                        <p:attrNameLst>
                                          <p:attrName>style.visibility</p:attrName>
                                        </p:attrNameLst>
                                      </p:cBhvr>
                                      <p:to>
                                        <p:strVal val="visible"/>
                                      </p:to>
                                    </p:set>
                                    <p:animEffect transition="in" filter="randombar(horizontal)">
                                      <p:cBhvr>
                                        <p:cTn id="32" dur="500"/>
                                        <p:tgtEl>
                                          <p:spTgt spid="4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0" name="组合 39"/>
          <p:cNvGrpSpPr/>
          <p:nvPr/>
        </p:nvGrpSpPr>
        <p:grpSpPr>
          <a:xfrm>
            <a:off x="549002" y="555626"/>
            <a:ext cx="4723157" cy="876848"/>
            <a:chOff x="326687" y="247818"/>
            <a:chExt cx="6218891" cy="725466"/>
          </a:xfrm>
        </p:grpSpPr>
        <p:sp>
          <p:nvSpPr>
            <p:cNvPr id="33" name="文本框 7"/>
            <p:cNvSpPr txBox="1"/>
            <p:nvPr/>
          </p:nvSpPr>
          <p:spPr bwMode="auto">
            <a:xfrm>
              <a:off x="1485427" y="424491"/>
              <a:ext cx="5060151"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抽象数据类型</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41" name="矩形 40"/>
          <p:cNvSpPr/>
          <p:nvPr/>
        </p:nvSpPr>
        <p:spPr>
          <a:xfrm>
            <a:off x="640238" y="2193971"/>
            <a:ext cx="6283826" cy="2862322"/>
          </a:xfrm>
          <a:prstGeom prst="rect">
            <a:avLst/>
          </a:prstGeom>
        </p:spPr>
        <p:txBody>
          <a:bodyPr wrap="square">
            <a:spAutoFit/>
          </a:bodyPr>
          <a:lstStyle/>
          <a:p>
            <a:pPr>
              <a:lnSpc>
                <a:spcPct val="150000"/>
              </a:lnSpc>
            </a:pPr>
            <a:r>
              <a:rPr lang="zh-CN" altLang="en-US" sz="2400" dirty="0">
                <a:solidFill>
                  <a:srgbClr val="0070C0"/>
                </a:solidFill>
                <a:latin typeface="Times New Roman" panose="02020603050405020304" pitchFamily="18" charset="0"/>
                <a:cs typeface="Times New Roman" panose="02020603050405020304" pitchFamily="18" charset="0"/>
              </a:rPr>
              <a:t>抽象数据类型</a:t>
            </a:r>
            <a:r>
              <a:rPr lang="en-US" altLang="zh-CN" sz="2400" dirty="0">
                <a:solidFill>
                  <a:srgbClr val="0070C0"/>
                </a:solidFill>
                <a:latin typeface="Times New Roman" panose="02020603050405020304" pitchFamily="18" charset="0"/>
                <a:cs typeface="Times New Roman" panose="02020603050405020304" pitchFamily="18" charset="0"/>
              </a:rPr>
              <a:t>(Abstract Data Type </a:t>
            </a:r>
            <a:r>
              <a:rPr lang="zh-CN" altLang="en-US" sz="2400" dirty="0">
                <a:solidFill>
                  <a:srgbClr val="0070C0"/>
                </a:solidFill>
                <a:latin typeface="Times New Roman" panose="02020603050405020304" pitchFamily="18" charset="0"/>
                <a:cs typeface="Times New Roman" panose="02020603050405020304" pitchFamily="18" charset="0"/>
              </a:rPr>
              <a:t>简称</a:t>
            </a:r>
            <a:r>
              <a:rPr lang="en-US" altLang="zh-CN" sz="2400" dirty="0">
                <a:solidFill>
                  <a:srgbClr val="0070C0"/>
                </a:solidFill>
                <a:latin typeface="Times New Roman" panose="02020603050405020304" pitchFamily="18" charset="0"/>
                <a:cs typeface="Times New Roman" panose="02020603050405020304" pitchFamily="18" charset="0"/>
              </a:rPr>
              <a:t>ADT)</a:t>
            </a:r>
            <a:r>
              <a:rPr lang="zh-CN" altLang="en-US" sz="2400" dirty="0">
                <a:solidFill>
                  <a:srgbClr val="0070C0"/>
                </a:solidFill>
                <a:latin typeface="Times New Roman" panose="02020603050405020304" pitchFamily="18" charset="0"/>
                <a:cs typeface="Times New Roman" panose="02020603050405020304" pitchFamily="18" charset="0"/>
              </a:rPr>
              <a:t>是指一个数学模型以及定义在此数学模型上的一组操作。</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ADT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与具体的物理存储无关的数据类型，因此，不论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ADT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的内部如何变化，都不影响其外部使用。</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44" name="组合 43"/>
          <p:cNvGrpSpPr/>
          <p:nvPr/>
        </p:nvGrpSpPr>
        <p:grpSpPr>
          <a:xfrm>
            <a:off x="7194416" y="2085855"/>
            <a:ext cx="4302259" cy="3459162"/>
            <a:chOff x="6929120" y="2200155"/>
            <a:chExt cx="4302259" cy="3459162"/>
          </a:xfrm>
        </p:grpSpPr>
        <p:sp>
          <p:nvSpPr>
            <p:cNvPr id="48" name="Rectangle 3"/>
            <p:cNvSpPr txBox="1">
              <a:spLocks noChangeArrowheads="1"/>
            </p:cNvSpPr>
            <p:nvPr/>
          </p:nvSpPr>
          <p:spPr>
            <a:xfrm>
              <a:off x="7441193" y="2473333"/>
              <a:ext cx="3522721" cy="276496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mn-ea"/>
                </a:rPr>
                <a:t>提示：抽象数据类型可以使我们更容易地描述现实世界。</a:t>
              </a:r>
              <a:r>
                <a:rPr lang="zh-CN" altLang="en-US" sz="2400" dirty="0">
                  <a:solidFill>
                    <a:srgbClr val="0070C0"/>
                  </a:solidFill>
                  <a:latin typeface="+mn-ea"/>
                  <a:cs typeface="Times New Roman" panose="02020603050405020304" pitchFamily="18" charset="0"/>
                </a:rPr>
                <a:t>数据结构的本质就是抽象数据类型的物理实现。</a:t>
              </a:r>
              <a:endParaRPr lang="zh-CN" altLang="en-US" sz="2400" dirty="0">
                <a:solidFill>
                  <a:srgbClr val="0070C0"/>
                </a:solidFill>
                <a:latin typeface="+mn-ea"/>
                <a:cs typeface="Times New Roman" panose="02020603050405020304" pitchFamily="18" charset="0"/>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nodeType="click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additive="base">
                                        <p:cTn id="16" dur="500" fill="hold"/>
                                        <p:tgtEl>
                                          <p:spTgt spid="44"/>
                                        </p:tgtEl>
                                        <p:attrNameLst>
                                          <p:attrName>ppt_x</p:attrName>
                                        </p:attrNameLst>
                                      </p:cBhvr>
                                      <p:tavLst>
                                        <p:tav tm="0">
                                          <p:val>
                                            <p:strVal val="1+#ppt_w/2"/>
                                          </p:val>
                                        </p:tav>
                                        <p:tav tm="100000">
                                          <p:val>
                                            <p:strVal val="#ppt_x"/>
                                          </p:val>
                                        </p:tav>
                                      </p:tavLst>
                                    </p:anim>
                                    <p:anim calcmode="lin" valueType="num">
                                      <p:cBhvr additive="base">
                                        <p:cTn id="17" dur="5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12827" y="2478826"/>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 name="矩形 1"/>
            <p:cNvSpPr/>
            <p:nvPr/>
          </p:nvSpPr>
          <p:spPr>
            <a:xfrm>
              <a:off x="1583813" y="3095376"/>
              <a:ext cx="2043302" cy="1200329"/>
            </a:xfrm>
            <a:prstGeom prst="rect">
              <a:avLst/>
            </a:prstGeom>
          </p:spPr>
          <p:txBody>
            <a:bodyPr wrap="square">
              <a:spAutoFit/>
            </a:bodyPr>
            <a:lstStyle/>
            <a:p>
              <a:pPr algn="ctr"/>
              <a:r>
                <a:rPr lang="zh-CN" altLang="pt-BR" sz="2400" dirty="0">
                  <a:solidFill>
                    <a:schemeClr val="bg1"/>
                  </a:solidFill>
                  <a:latin typeface="Times New Roman" panose="02020603050405020304" pitchFamily="18" charset="0"/>
                  <a:cs typeface="Times New Roman" panose="02020603050405020304" pitchFamily="18" charset="0"/>
                </a:rPr>
                <a:t>在表中第 </a:t>
              </a:r>
              <a:r>
                <a:rPr lang="pt-BR" altLang="zh-CN" sz="2400" dirty="0">
                  <a:solidFill>
                    <a:schemeClr val="bg1"/>
                  </a:solidFill>
                  <a:latin typeface="Times New Roman" panose="02020603050405020304" pitchFamily="18" charset="0"/>
                  <a:cs typeface="Times New Roman" panose="02020603050405020304" pitchFamily="18" charset="0"/>
                </a:rPr>
                <a:t>i </a:t>
              </a:r>
              <a:r>
                <a:rPr lang="zh-CN" altLang="pt-BR" sz="2400" dirty="0">
                  <a:solidFill>
                    <a:schemeClr val="bg1"/>
                  </a:solidFill>
                  <a:latin typeface="Times New Roman" panose="02020603050405020304" pitchFamily="18" charset="0"/>
                  <a:cs typeface="Times New Roman" panose="02020603050405020304" pitchFamily="18" charset="0"/>
                </a:rPr>
                <a:t>个位置插入新元素</a:t>
              </a:r>
              <a:r>
                <a:rPr lang="pt-BR" altLang="zh-CN" sz="2400" dirty="0">
                  <a:solidFill>
                    <a:schemeClr val="bg1"/>
                  </a:solidFill>
                  <a:latin typeface="Times New Roman" panose="02020603050405020304" pitchFamily="18" charset="0"/>
                  <a:cs typeface="Times New Roman" panose="02020603050405020304" pitchFamily="18" charset="0"/>
                </a:rPr>
                <a:t>x</a:t>
              </a:r>
              <a:r>
                <a:rPr lang="zh-CN" altLang="pt-BR" sz="2400" dirty="0">
                  <a:solidFill>
                    <a:schemeClr val="bg1"/>
                  </a:solidFill>
                  <a:latin typeface="Times New Roman" panose="02020603050405020304" pitchFamily="18" charset="0"/>
                  <a:cs typeface="Times New Roman" panose="02020603050405020304" pitchFamily="18" charset="0"/>
                </a:rPr>
                <a:t>。</a:t>
              </a:r>
              <a:endParaRPr lang="zh-CN" altLang="en-US" sz="2400" dirty="0">
                <a:solidFill>
                  <a:schemeClr val="bg1"/>
                </a:solidFill>
                <a:latin typeface="Times New Roman" panose="02020603050405020304" pitchFamily="18" charset="0"/>
                <a:cs typeface="Times New Roman" panose="02020603050405020304" pitchFamily="18" charset="0"/>
              </a:endParaRPr>
            </a:p>
          </p:txBody>
        </p:sp>
      </p:grpSp>
      <p:grpSp>
        <p:nvGrpSpPr>
          <p:cNvPr id="38" name="组合 37"/>
          <p:cNvGrpSpPr/>
          <p:nvPr/>
        </p:nvGrpSpPr>
        <p:grpSpPr>
          <a:xfrm>
            <a:off x="1270079" y="2436078"/>
            <a:ext cx="779195" cy="779196"/>
            <a:chOff x="777424" y="1659420"/>
            <a:chExt cx="779195" cy="779196"/>
          </a:xfrm>
        </p:grpSpPr>
        <p:grpSp>
          <p:nvGrpSpPr>
            <p:cNvPr id="29" name="组合 28"/>
            <p:cNvGrpSpPr/>
            <p:nvPr/>
          </p:nvGrpSpPr>
          <p:grpSpPr>
            <a:xfrm>
              <a:off x="777424" y="1659420"/>
              <a:ext cx="779195" cy="779196"/>
              <a:chOff x="2124362" y="2491950"/>
              <a:chExt cx="779195" cy="779196"/>
            </a:xfrm>
          </p:grpSpPr>
          <p:sp>
            <p:nvSpPr>
              <p:cNvPr id="32" name="椭圆 31"/>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30" name="组合 29"/>
              <p:cNvGrpSpPr/>
              <p:nvPr/>
            </p:nvGrpSpPr>
            <p:grpSpPr>
              <a:xfrm>
                <a:off x="2167109" y="2534697"/>
                <a:ext cx="693703" cy="693701"/>
                <a:chOff x="1187907" y="1083137"/>
                <a:chExt cx="850422" cy="850420"/>
              </a:xfrm>
            </p:grpSpPr>
            <p:sp>
              <p:nvSpPr>
                <p:cNvPr id="36" name="弧形 3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弧形 3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grpSp>
            <p:nvGrpSpPr>
              <p:cNvPr id="31" name="组合 30"/>
              <p:cNvGrpSpPr/>
              <p:nvPr/>
            </p:nvGrpSpPr>
            <p:grpSpPr>
              <a:xfrm>
                <a:off x="2167109" y="2534697"/>
                <a:ext cx="693703" cy="693701"/>
                <a:chOff x="1187907" y="1083137"/>
                <a:chExt cx="850422" cy="850420"/>
              </a:xfrm>
            </p:grpSpPr>
            <p:sp>
              <p:nvSpPr>
                <p:cNvPr id="34" name="弧形 3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5" name="弧形 3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sp>
          <p:nvSpPr>
            <p:cNvPr id="3" name="矩形 2"/>
            <p:cNvSpPr/>
            <p:nvPr/>
          </p:nvSpPr>
          <p:spPr>
            <a:xfrm>
              <a:off x="1006043" y="1839559"/>
              <a:ext cx="338554" cy="461665"/>
            </a:xfrm>
            <a:prstGeom prst="rect">
              <a:avLst/>
            </a:prstGeom>
          </p:spPr>
          <p:txBody>
            <a:bodyPr wrap="none">
              <a:spAutoFit/>
            </a:bodyPr>
            <a:lstStyle/>
            <a:p>
              <a:r>
                <a:rPr lang="zh-CN" altLang="zh-CN" sz="2400" dirty="0">
                  <a:solidFill>
                    <a:srgbClr val="0070C0"/>
                  </a:solidFill>
                  <a:latin typeface="Times New Roman" panose="02020603050405020304" pitchFamily="18" charset="0"/>
                  <a:cs typeface="Times New Roman" panose="02020603050405020304" pitchFamily="18" charset="0"/>
                </a:rPr>
                <a:t>1</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graphicFrame>
        <p:nvGraphicFramePr>
          <p:cNvPr id="41" name="Group 179"/>
          <p:cNvGraphicFramePr>
            <a:graphicFrameLocks noGrp="1"/>
          </p:cNvGraphicFramePr>
          <p:nvPr/>
        </p:nvGraphicFramePr>
        <p:xfrm>
          <a:off x="5232321" y="3147127"/>
          <a:ext cx="4392613" cy="457200"/>
        </p:xfrm>
        <a:graphic>
          <a:graphicData uri="http://schemas.openxmlformats.org/drawingml/2006/table">
            <a:tbl>
              <a:tblPr/>
              <a:tblGrid>
                <a:gridCol w="458788"/>
                <a:gridCol w="549275"/>
                <a:gridCol w="431800"/>
                <a:gridCol w="649287"/>
                <a:gridCol w="431800"/>
                <a:gridCol w="647700"/>
                <a:gridCol w="647700"/>
                <a:gridCol w="576263"/>
              </a:tblGrid>
              <a:tr h="244475">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2</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err="1">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err="1">
                          <a:ln>
                            <a:noFill/>
                          </a:ln>
                          <a:solidFill>
                            <a:schemeClr val="tx1"/>
                          </a:solidFill>
                          <a:effectLst/>
                          <a:latin typeface="Times New Roman" panose="02020603050405020304" pitchFamily="18" charset="0"/>
                          <a:ea typeface="宋体" panose="02010600030101010101" pitchFamily="2" charset="-122"/>
                          <a:cs typeface="Mangal" pitchFamily="2"/>
                        </a:rPr>
                        <a:t>i</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n</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43" name="Text Box 180"/>
          <p:cNvSpPr txBox="1">
            <a:spLocks noChangeArrowheads="1"/>
          </p:cNvSpPr>
          <p:nvPr/>
        </p:nvSpPr>
        <p:spPr bwMode="auto">
          <a:xfrm>
            <a:off x="4265830" y="2521019"/>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插入前：</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graphicFrame>
        <p:nvGraphicFramePr>
          <p:cNvPr id="44" name="Group 177"/>
          <p:cNvGraphicFramePr>
            <a:graphicFrameLocks noGrp="1"/>
          </p:cNvGraphicFramePr>
          <p:nvPr/>
        </p:nvGraphicFramePr>
        <p:xfrm>
          <a:off x="5162471" y="4643135"/>
          <a:ext cx="5040313" cy="457200"/>
        </p:xfrm>
        <a:graphic>
          <a:graphicData uri="http://schemas.openxmlformats.org/drawingml/2006/table">
            <a:tbl>
              <a:tblPr/>
              <a:tblGrid>
                <a:gridCol w="504825"/>
                <a:gridCol w="503238"/>
                <a:gridCol w="431800"/>
                <a:gridCol w="649287"/>
                <a:gridCol w="431800"/>
                <a:gridCol w="647700"/>
                <a:gridCol w="647700"/>
                <a:gridCol w="576263"/>
                <a:gridCol w="647700"/>
              </a:tblGrid>
              <a:tr h="287338">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2</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x</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n</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45" name="Text Box 181"/>
          <p:cNvSpPr txBox="1">
            <a:spLocks noChangeArrowheads="1"/>
          </p:cNvSpPr>
          <p:nvPr/>
        </p:nvSpPr>
        <p:spPr bwMode="auto">
          <a:xfrm>
            <a:off x="4265830" y="4046271"/>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rPr>
              <a:t>插入后：</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6" name="直接箭头连接符 45"/>
          <p:cNvCxnSpPr/>
          <p:nvPr/>
        </p:nvCxnSpPr>
        <p:spPr>
          <a:xfrm>
            <a:off x="7559040" y="3720592"/>
            <a:ext cx="518081" cy="8488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p:nvPr/>
        </p:nvCxnSpPr>
        <p:spPr>
          <a:xfrm>
            <a:off x="9311640" y="3720592"/>
            <a:ext cx="581898" cy="79457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9" name="组合 39"/>
          <p:cNvGrpSpPr/>
          <p:nvPr/>
        </p:nvGrpSpPr>
        <p:grpSpPr>
          <a:xfrm>
            <a:off x="549001" y="555626"/>
            <a:ext cx="4049125" cy="876848"/>
            <a:chOff x="326687" y="247818"/>
            <a:chExt cx="5880521" cy="725466"/>
          </a:xfrm>
        </p:grpSpPr>
        <p:sp>
          <p:nvSpPr>
            <p:cNvPr id="50"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1" name="组合 35"/>
            <p:cNvGrpSpPr/>
            <p:nvPr/>
          </p:nvGrpSpPr>
          <p:grpSpPr>
            <a:xfrm>
              <a:off x="326687" y="247818"/>
              <a:ext cx="4861582" cy="725466"/>
              <a:chOff x="326687" y="247818"/>
              <a:chExt cx="4861582" cy="725466"/>
            </a:xfrm>
          </p:grpSpPr>
          <p:grpSp>
            <p:nvGrpSpPr>
              <p:cNvPr id="52" name="组合 2"/>
              <p:cNvGrpSpPr/>
              <p:nvPr/>
            </p:nvGrpSpPr>
            <p:grpSpPr>
              <a:xfrm>
                <a:off x="349799" y="247818"/>
                <a:ext cx="4791980" cy="261575"/>
                <a:chOff x="349799" y="247818"/>
                <a:chExt cx="4791980" cy="261575"/>
              </a:xfrm>
            </p:grpSpPr>
            <p:cxnSp>
              <p:nvCxnSpPr>
                <p:cNvPr id="68"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2"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3"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4" name="组合 1"/>
              <p:cNvGrpSpPr/>
              <p:nvPr/>
            </p:nvGrpSpPr>
            <p:grpSpPr>
              <a:xfrm>
                <a:off x="349799" y="711709"/>
                <a:ext cx="4815092" cy="261575"/>
                <a:chOff x="358852" y="925118"/>
                <a:chExt cx="4815092" cy="261575"/>
              </a:xfrm>
            </p:grpSpPr>
            <p:cxnSp>
              <p:nvCxnSpPr>
                <p:cNvPr id="61"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6"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7"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5" name="组合 33"/>
              <p:cNvGrpSpPr/>
              <p:nvPr/>
            </p:nvGrpSpPr>
            <p:grpSpPr>
              <a:xfrm>
                <a:off x="5138963" y="489126"/>
                <a:ext cx="49306" cy="329693"/>
                <a:chOff x="5138963" y="489126"/>
                <a:chExt cx="49306" cy="329693"/>
              </a:xfrm>
            </p:grpSpPr>
            <p:sp>
              <p:nvSpPr>
                <p:cNvPr id="59"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6" name="组合 36"/>
              <p:cNvGrpSpPr/>
              <p:nvPr/>
            </p:nvGrpSpPr>
            <p:grpSpPr>
              <a:xfrm>
                <a:off x="326687" y="399838"/>
                <a:ext cx="49306" cy="329693"/>
                <a:chOff x="5138963" y="489126"/>
                <a:chExt cx="49306" cy="329693"/>
              </a:xfrm>
            </p:grpSpPr>
            <p:sp>
              <p:nvSpPr>
                <p:cNvPr id="57"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cxnSp>
        <p:nvCxnSpPr>
          <p:cNvPr id="74" name="直接箭头连接符 45"/>
          <p:cNvCxnSpPr/>
          <p:nvPr/>
        </p:nvCxnSpPr>
        <p:spPr>
          <a:xfrm>
            <a:off x="8051091" y="3707521"/>
            <a:ext cx="518081" cy="84886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wipe(left)">
                                      <p:cBhvr>
                                        <p:cTn id="7" dur="500"/>
                                        <p:tgtEl>
                                          <p:spTgt spid="4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par>
                                <p:cTn id="14" presetID="23" presetClass="entr" presetSubtype="288"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strVal val="4/3*#ppt_w"/>
                                          </p:val>
                                        </p:tav>
                                        <p:tav tm="100000">
                                          <p:val>
                                            <p:strVal val="#ppt_w"/>
                                          </p:val>
                                        </p:tav>
                                      </p:tavLst>
                                    </p:anim>
                                    <p:anim calcmode="lin" valueType="num">
                                      <p:cBhvr>
                                        <p:cTn id="17" dur="500" fill="hold"/>
                                        <p:tgtEl>
                                          <p:spTgt spid="38"/>
                                        </p:tgtEl>
                                        <p:attrNameLst>
                                          <p:attrName>ppt_h</p:attrName>
                                        </p:attrNameLst>
                                      </p:cBhvr>
                                      <p:tavLst>
                                        <p:tav tm="0">
                                          <p:val>
                                            <p:strVal val="4/3*#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3"/>
                                        </p:tgtEl>
                                        <p:attrNameLst>
                                          <p:attrName>style.visibility</p:attrName>
                                        </p:attrNameLst>
                                      </p:cBhvr>
                                      <p:to>
                                        <p:strVal val="visible"/>
                                      </p:to>
                                    </p:set>
                                    <p:animEffect transition="in" filter="wipe(left)">
                                      <p:cBhvr>
                                        <p:cTn id="22" dur="500"/>
                                        <p:tgtEl>
                                          <p:spTgt spid="43"/>
                                        </p:tgtEl>
                                      </p:cBhvr>
                                    </p:animEffect>
                                  </p:childTnLst>
                                </p:cTn>
                              </p:par>
                              <p:par>
                                <p:cTn id="23" presetID="22" presetClass="entr" presetSubtype="8" fill="hold" nodeType="with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left)">
                                      <p:cBhvr>
                                        <p:cTn id="25" dur="500"/>
                                        <p:tgtEl>
                                          <p:spTgt spid="41"/>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nodeType="click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wipe(up)">
                                      <p:cBhvr>
                                        <p:cTn id="30" dur="500"/>
                                        <p:tgtEl>
                                          <p:spTgt spid="46"/>
                                        </p:tgtEl>
                                      </p:cBhvr>
                                    </p:animEffect>
                                  </p:childTnLst>
                                </p:cTn>
                              </p:par>
                              <p:par>
                                <p:cTn id="31" presetID="22" presetClass="entr" presetSubtype="1" fill="hold" nodeType="with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wipe(up)">
                                      <p:cBhvr>
                                        <p:cTn id="33" dur="500"/>
                                        <p:tgtEl>
                                          <p:spTgt spid="48"/>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45"/>
                                        </p:tgtEl>
                                        <p:attrNameLst>
                                          <p:attrName>style.visibility</p:attrName>
                                        </p:attrNameLst>
                                      </p:cBhvr>
                                      <p:to>
                                        <p:strVal val="visible"/>
                                      </p:to>
                                    </p:set>
                                    <p:animEffect transition="in" filter="wipe(left)">
                                      <p:cBhvr>
                                        <p:cTn id="38" dur="500"/>
                                        <p:tgtEl>
                                          <p:spTgt spid="45"/>
                                        </p:tgtEl>
                                      </p:cBhvr>
                                    </p:animEffect>
                                  </p:childTnLst>
                                </p:cTn>
                              </p:par>
                              <p:par>
                                <p:cTn id="39" presetID="22" presetClass="entr" presetSubtype="8"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animEffect transition="in" filter="wipe(left)">
                                      <p:cBhvr>
                                        <p:cTn id="41" dur="500"/>
                                        <p:tgtEl>
                                          <p:spTgt spid="44"/>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nodeType="clickEffect">
                                  <p:stCondLst>
                                    <p:cond delay="0"/>
                                  </p:stCondLst>
                                  <p:childTnLst>
                                    <p:set>
                                      <p:cBhvr>
                                        <p:cTn id="45" dur="1" fill="hold">
                                          <p:stCondLst>
                                            <p:cond delay="0"/>
                                          </p:stCondLst>
                                        </p:cTn>
                                        <p:tgtEl>
                                          <p:spTgt spid="74"/>
                                        </p:tgtEl>
                                        <p:attrNameLst>
                                          <p:attrName>style.visibility</p:attrName>
                                        </p:attrNameLst>
                                      </p:cBhvr>
                                      <p:to>
                                        <p:strVal val="visible"/>
                                      </p:to>
                                    </p:set>
                                    <p:animEffect transition="in" filter="wipe(up)">
                                      <p:cBhvr>
                                        <p:cTn id="46"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2499921" y="2141253"/>
            <a:ext cx="7579266" cy="3511954"/>
          </a:xfrm>
        </p:spPr>
        <p:txBody>
          <a:bodyPr>
            <a:normAutofit fontScale="70000" lnSpcReduction="20000"/>
          </a:bodyPr>
          <a:lstStyle/>
          <a:p>
            <a:pPr marL="0" indent="0">
              <a:lnSpc>
                <a:spcPct val="150000"/>
              </a:lnSpc>
              <a:buNone/>
            </a:pPr>
            <a:r>
              <a:rPr lang="zh-CN" altLang="pt-BR" sz="3400" dirty="0"/>
              <a:t>顺序表插入算法实现步骤如下：</a:t>
            </a:r>
            <a:endParaRPr lang="en-US" altLang="zh-CN" sz="3400" dirty="0"/>
          </a:p>
          <a:p>
            <a:pPr marL="514350" indent="-514350">
              <a:lnSpc>
                <a:spcPct val="150000"/>
              </a:lnSpc>
              <a:buFont typeface="+mj-ea"/>
              <a:buAutoNum type="circleNumDbPlain"/>
            </a:pPr>
            <a:r>
              <a:rPr lang="zh-CN" altLang="pt-BR" sz="3400" dirty="0"/>
              <a:t>判断插入位置的合理性以及表是否已满</a:t>
            </a:r>
            <a:endParaRPr lang="en-US" altLang="zh-CN" sz="3400" dirty="0"/>
          </a:p>
          <a:p>
            <a:pPr marL="514350" indent="-514350">
              <a:lnSpc>
                <a:spcPct val="150000"/>
              </a:lnSpc>
              <a:buFont typeface="+mj-ea"/>
              <a:buAutoNum type="circleNumDbPlain"/>
            </a:pPr>
            <a:r>
              <a:rPr lang="zh-CN" altLang="pt-BR" sz="3400" dirty="0"/>
              <a:t>从最后一个元素开始，将每个元素向后移动一个位置，直到第</a:t>
            </a:r>
            <a:r>
              <a:rPr lang="pt-BR" altLang="zh-CN" sz="3400" dirty="0">
                <a:latin typeface="Times New Roman" panose="02020603050405020304" pitchFamily="18" charset="0"/>
                <a:cs typeface="Times New Roman" panose="02020603050405020304" pitchFamily="18" charset="0"/>
              </a:rPr>
              <a:t>i</a:t>
            </a:r>
            <a:r>
              <a:rPr lang="zh-CN" altLang="pt-BR" sz="3400" dirty="0"/>
              <a:t>个位置空闲为止</a:t>
            </a:r>
            <a:endParaRPr lang="zh-CN" altLang="en-US" sz="3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514350" indent="-514350">
              <a:lnSpc>
                <a:spcPct val="150000"/>
              </a:lnSpc>
              <a:buFont typeface="+mj-ea"/>
              <a:buAutoNum type="circleNumDbPlain"/>
            </a:pPr>
            <a:r>
              <a:rPr lang="zh-CN" altLang="pt-BR" sz="3400" dirty="0">
                <a:latin typeface="+mn-ea"/>
              </a:rPr>
              <a:t>在第</a:t>
            </a:r>
            <a:r>
              <a:rPr lang="pt-BR" altLang="zh-CN" sz="3400" dirty="0">
                <a:latin typeface="Times New Roman" panose="02020603050405020304" pitchFamily="18" charset="0"/>
                <a:cs typeface="Times New Roman" panose="02020603050405020304" pitchFamily="18" charset="0"/>
              </a:rPr>
              <a:t>i</a:t>
            </a:r>
            <a:r>
              <a:rPr lang="zh-CN" altLang="pt-BR" sz="3400" dirty="0">
                <a:latin typeface="+mn-ea"/>
              </a:rPr>
              <a:t>个位置放入新元素</a:t>
            </a:r>
            <a:r>
              <a:rPr lang="pt-BR" altLang="zh-CN" sz="3400" dirty="0">
                <a:latin typeface="Times New Roman" panose="02020603050405020304" pitchFamily="18" charset="0"/>
                <a:cs typeface="Times New Roman" panose="02020603050405020304" pitchFamily="18" charset="0"/>
              </a:rPr>
              <a:t>x</a:t>
            </a:r>
            <a:endParaRPr lang="zh-CN" altLang="en-US" sz="3400" dirty="0">
              <a:latin typeface="Times New Roman" panose="02020603050405020304" pitchFamily="18" charset="0"/>
              <a:cs typeface="Times New Roman" panose="02020603050405020304" pitchFamily="18" charset="0"/>
            </a:endParaRPr>
          </a:p>
          <a:p>
            <a:pPr marL="514350" indent="-514350">
              <a:lnSpc>
                <a:spcPct val="150000"/>
              </a:lnSpc>
              <a:buFont typeface="+mj-ea"/>
              <a:buAutoNum type="circleNumDbPlain"/>
            </a:pPr>
            <a:r>
              <a:rPr lang="zh-CN" altLang="pt-BR" sz="3400" dirty="0"/>
              <a:t>将线性表长度加</a:t>
            </a:r>
            <a:r>
              <a:rPr lang="pt-BR" altLang="zh-CN" sz="3400" dirty="0">
                <a:latin typeface="Times New Roman" panose="02020603050405020304" pitchFamily="18" charset="0"/>
                <a:cs typeface="Times New Roman" panose="02020603050405020304" pitchFamily="18" charset="0"/>
              </a:rPr>
              <a:t>1</a:t>
            </a:r>
            <a:endParaRPr lang="en-US" altLang="zh-CN" sz="2400" dirty="0"/>
          </a:p>
          <a:p>
            <a:pPr marL="0" indent="0">
              <a:lnSpc>
                <a:spcPct val="150000"/>
              </a:lnSpc>
              <a:buNone/>
            </a:pPr>
            <a:endParaRPr lang="zh-CN" altLang="en-US" sz="2400" dirty="0"/>
          </a:p>
          <a:p>
            <a:pPr marL="0" indent="0">
              <a:lnSpc>
                <a:spcPct val="150000"/>
              </a:lnSpc>
              <a:buNone/>
            </a:pPr>
            <a:endParaRPr lang="zh-CN" altLang="pt-BR" sz="2400" dirty="0">
              <a:solidFill>
                <a:schemeClr val="tx1">
                  <a:lumMod val="85000"/>
                  <a:lumOff val="15000"/>
                </a:schemeClr>
              </a:solidFill>
            </a:endParaRPr>
          </a:p>
          <a:p>
            <a:pPr marL="0" indent="0" algn="just">
              <a:lnSpc>
                <a:spcPct val="150000"/>
              </a:lnSpc>
              <a:spcBef>
                <a:spcPts val="0"/>
              </a:spcBef>
              <a:buNone/>
            </a:pPr>
            <a:endParaRPr lang="en-US" altLang="zh-CN" sz="2400" dirty="0">
              <a:solidFill>
                <a:srgbClr val="080808"/>
              </a:solidFill>
              <a:latin typeface="Times New Roman" panose="02020603050405020304" pitchFamily="18" charset="0"/>
              <a:cs typeface="Times New Roman" panose="02020603050405020304" pitchFamily="18" charset="0"/>
            </a:endParaRPr>
          </a:p>
        </p:txBody>
      </p:sp>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52" name="组合 39"/>
          <p:cNvGrpSpPr/>
          <p:nvPr/>
        </p:nvGrpSpPr>
        <p:grpSpPr>
          <a:xfrm>
            <a:off x="549001" y="555626"/>
            <a:ext cx="4049125" cy="876848"/>
            <a:chOff x="326687" y="247818"/>
            <a:chExt cx="5880521" cy="725466"/>
          </a:xfrm>
        </p:grpSpPr>
        <p:sp>
          <p:nvSpPr>
            <p:cNvPr id="53"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8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7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95" name="组合 84"/>
          <p:cNvGrpSpPr/>
          <p:nvPr/>
        </p:nvGrpSpPr>
        <p:grpSpPr>
          <a:xfrm>
            <a:off x="1850943" y="1644184"/>
            <a:ext cx="8785104" cy="4634696"/>
            <a:chOff x="1584402" y="1903846"/>
            <a:chExt cx="9062674" cy="3823037"/>
          </a:xfrm>
        </p:grpSpPr>
        <p:grpSp>
          <p:nvGrpSpPr>
            <p:cNvPr id="96" name="组合 85"/>
            <p:cNvGrpSpPr/>
            <p:nvPr/>
          </p:nvGrpSpPr>
          <p:grpSpPr>
            <a:xfrm>
              <a:off x="1584402" y="3589771"/>
              <a:ext cx="9062674" cy="2137112"/>
              <a:chOff x="1584402" y="3589771"/>
              <a:chExt cx="9062674" cy="2137112"/>
            </a:xfrm>
          </p:grpSpPr>
          <p:sp>
            <p:nvSpPr>
              <p:cNvPr id="107" name="任意多边形: 形状 9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梯形 9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9" name="梯形 9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梯形 4"/>
              <p:cNvSpPr/>
              <p:nvPr/>
            </p:nvSpPr>
            <p:spPr>
              <a:xfrm rot="3432706"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椭圆 10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2" name="任意多边形: 形状 10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任意多边形: 形状 10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任意多边形: 形状 10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任意多边形: 形状 10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7" name="组合 86"/>
            <p:cNvGrpSpPr/>
            <p:nvPr/>
          </p:nvGrpSpPr>
          <p:grpSpPr>
            <a:xfrm flipH="1" flipV="1">
              <a:off x="1584402" y="1903846"/>
              <a:ext cx="9062674" cy="2137112"/>
              <a:chOff x="1584402" y="3589771"/>
              <a:chExt cx="9062674" cy="2137112"/>
            </a:xfrm>
          </p:grpSpPr>
          <p:sp>
            <p:nvSpPr>
              <p:cNvPr id="98" name="任意多边形: 形状 87"/>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梯形 88"/>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梯形 89"/>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梯形 4"/>
              <p:cNvSpPr/>
              <p:nvPr/>
            </p:nvSpPr>
            <p:spPr>
              <a:xfrm rot="3534906"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椭圆 91"/>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3" name="任意多边形: 形状 92"/>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任意多边形: 形状 93"/>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任意多边形: 形状 94"/>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任意多边形: 形状 95"/>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315">
                                            <p:txEl>
                                              <p:pRg st="0" end="0"/>
                                            </p:txEl>
                                          </p:spTgt>
                                        </p:tgtEl>
                                        <p:attrNameLst>
                                          <p:attrName>style.visibility</p:attrName>
                                        </p:attrNameLst>
                                      </p:cBhvr>
                                      <p:to>
                                        <p:strVal val="visible"/>
                                      </p:to>
                                    </p:set>
                                    <p:animEffect transition="in" filter="wipe(left)">
                                      <p:cBhvr>
                                        <p:cTn id="11" dur="500"/>
                                        <p:tgtEl>
                                          <p:spTgt spid="1331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3315">
                                            <p:txEl>
                                              <p:pRg st="1" end="1"/>
                                            </p:txEl>
                                          </p:spTgt>
                                        </p:tgtEl>
                                        <p:attrNameLst>
                                          <p:attrName>style.visibility</p:attrName>
                                        </p:attrNameLst>
                                      </p:cBhvr>
                                      <p:to>
                                        <p:strVal val="visible"/>
                                      </p:to>
                                    </p:set>
                                    <p:animEffect transition="in" filter="wipe(left)">
                                      <p:cBhvr>
                                        <p:cTn id="16" dur="500"/>
                                        <p:tgtEl>
                                          <p:spTgt spid="13315">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13315">
                                            <p:txEl>
                                              <p:pRg st="2" end="2"/>
                                            </p:txEl>
                                          </p:spTgt>
                                        </p:tgtEl>
                                        <p:attrNameLst>
                                          <p:attrName>style.visibility</p:attrName>
                                        </p:attrNameLst>
                                      </p:cBhvr>
                                      <p:to>
                                        <p:strVal val="visible"/>
                                      </p:to>
                                    </p:set>
                                    <p:animEffect transition="in" filter="wipe(left)">
                                      <p:cBhvr>
                                        <p:cTn id="21" dur="500"/>
                                        <p:tgtEl>
                                          <p:spTgt spid="1331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13315">
                                            <p:txEl>
                                              <p:pRg st="3" end="3"/>
                                            </p:txEl>
                                          </p:spTgt>
                                        </p:tgtEl>
                                        <p:attrNameLst>
                                          <p:attrName>style.visibility</p:attrName>
                                        </p:attrNameLst>
                                      </p:cBhvr>
                                      <p:to>
                                        <p:strVal val="visible"/>
                                      </p:to>
                                    </p:set>
                                    <p:animEffect transition="in" filter="wipe(left)">
                                      <p:cBhvr>
                                        <p:cTn id="26" dur="500"/>
                                        <p:tgtEl>
                                          <p:spTgt spid="1331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13315">
                                            <p:txEl>
                                              <p:pRg st="4" end="4"/>
                                            </p:txEl>
                                          </p:spTgt>
                                        </p:tgtEl>
                                        <p:attrNameLst>
                                          <p:attrName>style.visibility</p:attrName>
                                        </p:attrNameLst>
                                      </p:cBhvr>
                                      <p:to>
                                        <p:strVal val="visible"/>
                                      </p:to>
                                    </p:set>
                                    <p:animEffect transition="in" filter="wipe(left)">
                                      <p:cBhvr>
                                        <p:cTn id="31" dur="500"/>
                                        <p:tgtEl>
                                          <p:spTgt spid="13315">
                                            <p:txEl>
                                              <p:pRg st="4" end="4"/>
                                            </p:txEl>
                                          </p:spTgt>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95"/>
                                        </p:tgtEl>
                                        <p:attrNameLst>
                                          <p:attrName>style.visibility</p:attrName>
                                        </p:attrNameLst>
                                      </p:cBhvr>
                                      <p:to>
                                        <p:strVal val="visible"/>
                                      </p:to>
                                    </p:set>
                                    <p:animEffect transition="in" filter="wipe(left)">
                                      <p:cBhvr>
                                        <p:cTn id="35"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12827" y="2478826"/>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 name="矩形 1"/>
            <p:cNvSpPr/>
            <p:nvPr/>
          </p:nvSpPr>
          <p:spPr>
            <a:xfrm>
              <a:off x="1561898" y="3266941"/>
              <a:ext cx="2043302" cy="830997"/>
            </a:xfrm>
            <a:prstGeom prst="rect">
              <a:avLst/>
            </a:prstGeom>
          </p:spPr>
          <p:txBody>
            <a:bodyPr wrap="square">
              <a:spAutoFit/>
            </a:bodyPr>
            <a:lstStyle/>
            <a:p>
              <a:pPr algn="ctr">
                <a:spcBef>
                  <a:spcPts val="600"/>
                </a:spcBef>
                <a:buClr>
                  <a:srgbClr val="7030A0"/>
                </a:buClr>
              </a:pPr>
              <a:r>
                <a:rPr lang="zh-CN" altLang="pt-BR" sz="2400" dirty="0">
                  <a:solidFill>
                    <a:schemeClr val="bg1"/>
                  </a:solidFill>
                  <a:latin typeface="Times New Roman" panose="02020603050405020304" pitchFamily="18" charset="0"/>
                  <a:cs typeface="Times New Roman" panose="02020603050405020304" pitchFamily="18" charset="0"/>
                </a:rPr>
                <a:t>顺序表删除第 </a:t>
              </a:r>
              <a:r>
                <a:rPr lang="pt-BR" altLang="zh-CN" sz="2400" dirty="0">
                  <a:solidFill>
                    <a:schemeClr val="bg1"/>
                  </a:solidFill>
                  <a:latin typeface="Times New Roman" panose="02020603050405020304" pitchFamily="18" charset="0"/>
                  <a:cs typeface="Times New Roman" panose="02020603050405020304" pitchFamily="18" charset="0"/>
                </a:rPr>
                <a:t>i </a:t>
              </a:r>
              <a:r>
                <a:rPr lang="zh-CN" altLang="pt-BR" sz="2400" dirty="0">
                  <a:solidFill>
                    <a:schemeClr val="bg1"/>
                  </a:solidFill>
                  <a:latin typeface="Times New Roman" panose="02020603050405020304" pitchFamily="18" charset="0"/>
                  <a:cs typeface="Times New Roman" panose="02020603050405020304" pitchFamily="18" charset="0"/>
                </a:rPr>
                <a:t>个元素</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38" name="组合 37"/>
          <p:cNvGrpSpPr/>
          <p:nvPr/>
        </p:nvGrpSpPr>
        <p:grpSpPr>
          <a:xfrm>
            <a:off x="1270079" y="2436078"/>
            <a:ext cx="779195" cy="779196"/>
            <a:chOff x="777424" y="1659420"/>
            <a:chExt cx="779195" cy="779196"/>
          </a:xfrm>
        </p:grpSpPr>
        <p:grpSp>
          <p:nvGrpSpPr>
            <p:cNvPr id="29" name="组合 28"/>
            <p:cNvGrpSpPr/>
            <p:nvPr/>
          </p:nvGrpSpPr>
          <p:grpSpPr>
            <a:xfrm>
              <a:off x="777424" y="1659420"/>
              <a:ext cx="779195" cy="779196"/>
              <a:chOff x="2124362" y="2491950"/>
              <a:chExt cx="779195" cy="779196"/>
            </a:xfrm>
          </p:grpSpPr>
          <p:sp>
            <p:nvSpPr>
              <p:cNvPr id="32" name="椭圆 31"/>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nvGrpSpPr>
              <p:cNvPr id="30" name="组合 29"/>
              <p:cNvGrpSpPr/>
              <p:nvPr/>
            </p:nvGrpSpPr>
            <p:grpSpPr>
              <a:xfrm>
                <a:off x="2167109" y="2534697"/>
                <a:ext cx="693703" cy="693701"/>
                <a:chOff x="1187907" y="1083137"/>
                <a:chExt cx="850422" cy="850420"/>
              </a:xfrm>
            </p:grpSpPr>
            <p:sp>
              <p:nvSpPr>
                <p:cNvPr id="36" name="弧形 3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弧形 3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grpSp>
          <p:grpSp>
            <p:nvGrpSpPr>
              <p:cNvPr id="31" name="组合 30"/>
              <p:cNvGrpSpPr/>
              <p:nvPr/>
            </p:nvGrpSpPr>
            <p:grpSpPr>
              <a:xfrm>
                <a:off x="2167109" y="2534697"/>
                <a:ext cx="693703" cy="693701"/>
                <a:chOff x="1187907" y="1083137"/>
                <a:chExt cx="850422" cy="850420"/>
              </a:xfrm>
            </p:grpSpPr>
            <p:sp>
              <p:nvSpPr>
                <p:cNvPr id="34" name="弧形 3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5" name="弧形 3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sp>
          <p:nvSpPr>
            <p:cNvPr id="3" name="矩形 2"/>
            <p:cNvSpPr/>
            <p:nvPr/>
          </p:nvSpPr>
          <p:spPr>
            <a:xfrm>
              <a:off x="1006043" y="1839559"/>
              <a:ext cx="338554" cy="461665"/>
            </a:xfrm>
            <a:prstGeom prst="rect">
              <a:avLst/>
            </a:prstGeom>
          </p:spPr>
          <p:txBody>
            <a:bodyPr wrap="none">
              <a:spAutoFit/>
            </a:bodyPr>
            <a:lstStyle/>
            <a:p>
              <a:r>
                <a:rPr lang="en-US" altLang="zh-CN" sz="2400" dirty="0">
                  <a:solidFill>
                    <a:srgbClr val="0070C0"/>
                  </a:solidFill>
                  <a:latin typeface="Times New Roman" panose="02020603050405020304" pitchFamily="18" charset="0"/>
                  <a:cs typeface="Times New Roman" panose="02020603050405020304" pitchFamily="18" charset="0"/>
                </a:rPr>
                <a:t>2</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49" name="Line 3"/>
          <p:cNvSpPr>
            <a:spLocks noChangeShapeType="1"/>
          </p:cNvSpPr>
          <p:nvPr/>
        </p:nvSpPr>
        <p:spPr bwMode="auto">
          <a:xfrm flipH="1">
            <a:off x="7808255" y="4041736"/>
            <a:ext cx="503236" cy="564529"/>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aphicFrame>
        <p:nvGraphicFramePr>
          <p:cNvPr id="51" name="Group 135"/>
          <p:cNvGraphicFramePr>
            <a:graphicFrameLocks noGrp="1"/>
          </p:cNvGraphicFramePr>
          <p:nvPr/>
        </p:nvGraphicFramePr>
        <p:xfrm>
          <a:off x="5469312" y="3308429"/>
          <a:ext cx="4537075" cy="457200"/>
        </p:xfrm>
        <a:graphic>
          <a:graphicData uri="http://schemas.openxmlformats.org/drawingml/2006/table">
            <a:tbl>
              <a:tblPr/>
              <a:tblGrid>
                <a:gridCol w="458788"/>
                <a:gridCol w="549275"/>
                <a:gridCol w="431800"/>
                <a:gridCol w="649287"/>
                <a:gridCol w="686366"/>
                <a:gridCol w="609034"/>
                <a:gridCol w="647700"/>
                <a:gridCol w="504825"/>
              </a:tblGrid>
              <a:tr h="244475">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2</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n</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52" name="Text Box 57"/>
          <p:cNvSpPr txBox="1">
            <a:spLocks noChangeArrowheads="1"/>
          </p:cNvSpPr>
          <p:nvPr/>
        </p:nvSpPr>
        <p:spPr bwMode="auto">
          <a:xfrm>
            <a:off x="4448798" y="2769746"/>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删除前：</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4" name="Text Box 58"/>
          <p:cNvSpPr txBox="1">
            <a:spLocks noChangeArrowheads="1"/>
          </p:cNvSpPr>
          <p:nvPr/>
        </p:nvSpPr>
        <p:spPr bwMode="auto">
          <a:xfrm>
            <a:off x="4448798" y="4042027"/>
            <a:ext cx="14033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删除后：</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aphicFrame>
        <p:nvGraphicFramePr>
          <p:cNvPr id="55" name="Group 139"/>
          <p:cNvGraphicFramePr/>
          <p:nvPr/>
        </p:nvGraphicFramePr>
        <p:xfrm>
          <a:off x="5469312" y="4659256"/>
          <a:ext cx="4032250" cy="503238"/>
        </p:xfrm>
        <a:graphic>
          <a:graphicData uri="http://schemas.openxmlformats.org/drawingml/2006/table">
            <a:tbl>
              <a:tblPr/>
              <a:tblGrid>
                <a:gridCol w="431800"/>
                <a:gridCol w="576263"/>
                <a:gridCol w="431800"/>
                <a:gridCol w="649287"/>
                <a:gridCol w="647700"/>
                <a:gridCol w="647700"/>
                <a:gridCol w="647700"/>
              </a:tblGrid>
              <a:tr h="503238">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1</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2</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25000">
                          <a:ln>
                            <a:noFill/>
                          </a:ln>
                          <a:solidFill>
                            <a:schemeClr val="tx1"/>
                          </a:solidFill>
                          <a:effectLst/>
                          <a:latin typeface="Times New Roman" panose="02020603050405020304" pitchFamily="18" charset="0"/>
                          <a:ea typeface="宋体" panose="02010600030101010101" pitchFamily="2" charset="-122"/>
                          <a:cs typeface="Mangal" pitchFamily="2"/>
                        </a:rPr>
                        <a:t>i+1</a:t>
                      </a:r>
                      <a:endParaRPr kumimoji="0" lang="en-US" altLang="zh-CN" sz="2400" b="0" i="0" u="none" strike="noStrike" cap="none" normalizeH="0" baseline="-2500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a:ln>
                            <a:noFill/>
                          </a:ln>
                          <a:solidFill>
                            <a:schemeClr val="tx1"/>
                          </a:solidFill>
                          <a:effectLst/>
                          <a:latin typeface="Arial" panose="020B0604020202020204"/>
                          <a:ea typeface="宋体" panose="02010600030101010101" pitchFamily="2" charset="-122"/>
                          <a:cs typeface="Mangal" pitchFamily="2"/>
                        </a:rPr>
                        <a:t>…</a:t>
                      </a:r>
                      <a:endParaRPr kumimoji="0" lang="en-US" altLang="zh-CN" sz="2400" b="0" i="0" u="none" strike="noStrike" cap="none" normalizeH="0" baseline="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anchor="ct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rPr>
                        <a:t>e</a:t>
                      </a:r>
                      <a:r>
                        <a:rPr kumimoji="0" lang="en-US" altLang="zh-CN" sz="2400" b="0" i="0" u="none" strike="noStrike" cap="none" normalizeH="0" baseline="-30000" dirty="0">
                          <a:ln>
                            <a:noFill/>
                          </a:ln>
                          <a:solidFill>
                            <a:schemeClr val="tx1"/>
                          </a:solidFill>
                          <a:effectLst/>
                          <a:latin typeface="Times New Roman" panose="02020603050405020304" pitchFamily="18" charset="0"/>
                          <a:ea typeface="宋体" panose="02010600030101010101" pitchFamily="2" charset="-122"/>
                          <a:cs typeface="Mangal" pitchFamily="2"/>
                        </a:rPr>
                        <a:t>n</a:t>
                      </a:r>
                      <a:endParaRPr kumimoji="0" lang="en-US" altLang="zh-CN" sz="24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cs typeface="Mangal" pitchFamily="2"/>
                      </a:endParaRPr>
                    </a:p>
                  </a:txBody>
                  <a:tcPr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56" name="Line 3"/>
          <p:cNvSpPr>
            <a:spLocks noChangeShapeType="1"/>
          </p:cNvSpPr>
          <p:nvPr/>
        </p:nvSpPr>
        <p:spPr bwMode="auto">
          <a:xfrm flipH="1">
            <a:off x="9112370" y="4117936"/>
            <a:ext cx="503236" cy="564529"/>
          </a:xfrm>
          <a:prstGeom prst="line">
            <a:avLst/>
          </a:prstGeom>
          <a:noFill/>
          <a:ln w="19050">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47" name="组合 39"/>
          <p:cNvGrpSpPr/>
          <p:nvPr/>
        </p:nvGrpSpPr>
        <p:grpSpPr>
          <a:xfrm>
            <a:off x="549001" y="555626"/>
            <a:ext cx="4049125" cy="876848"/>
            <a:chOff x="326687" y="247818"/>
            <a:chExt cx="5880521" cy="725466"/>
          </a:xfrm>
        </p:grpSpPr>
        <p:sp>
          <p:nvSpPr>
            <p:cNvPr id="48"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0" name="组合 35"/>
            <p:cNvGrpSpPr/>
            <p:nvPr/>
          </p:nvGrpSpPr>
          <p:grpSpPr>
            <a:xfrm>
              <a:off x="326687" y="247818"/>
              <a:ext cx="4861582" cy="725466"/>
              <a:chOff x="326687" y="247818"/>
              <a:chExt cx="4861582" cy="725466"/>
            </a:xfrm>
          </p:grpSpPr>
          <p:grpSp>
            <p:nvGrpSpPr>
              <p:cNvPr id="53" name="组合 2"/>
              <p:cNvGrpSpPr/>
              <p:nvPr/>
            </p:nvGrpSpPr>
            <p:grpSpPr>
              <a:xfrm>
                <a:off x="349799" y="247818"/>
                <a:ext cx="4791980" cy="261575"/>
                <a:chOff x="349799" y="247818"/>
                <a:chExt cx="4791980" cy="261575"/>
              </a:xfrm>
            </p:grpSpPr>
            <p:cxnSp>
              <p:nvCxnSpPr>
                <p:cNvPr id="7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
              <p:cNvGrpSpPr/>
              <p:nvPr/>
            </p:nvGrpSpPr>
            <p:grpSpPr>
              <a:xfrm>
                <a:off x="349799" y="711709"/>
                <a:ext cx="4815092" cy="261575"/>
                <a:chOff x="358852" y="925118"/>
                <a:chExt cx="4815092" cy="261575"/>
              </a:xfrm>
            </p:grpSpPr>
            <p:cxnSp>
              <p:nvCxnSpPr>
                <p:cNvPr id="6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7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8" name="组合 33"/>
              <p:cNvGrpSpPr/>
              <p:nvPr/>
            </p:nvGrpSpPr>
            <p:grpSpPr>
              <a:xfrm>
                <a:off x="5138963" y="489126"/>
                <a:ext cx="49306" cy="329693"/>
                <a:chOff x="5138963" y="489126"/>
                <a:chExt cx="49306" cy="329693"/>
              </a:xfrm>
            </p:grpSpPr>
            <p:sp>
              <p:nvSpPr>
                <p:cNvPr id="6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9" name="组合 36"/>
              <p:cNvGrpSpPr/>
              <p:nvPr/>
            </p:nvGrpSpPr>
            <p:grpSpPr>
              <a:xfrm>
                <a:off x="326687" y="399838"/>
                <a:ext cx="49306" cy="329693"/>
                <a:chOff x="5138963" y="489126"/>
                <a:chExt cx="49306" cy="329693"/>
              </a:xfrm>
            </p:grpSpPr>
            <p:sp>
              <p:nvSpPr>
                <p:cNvPr id="6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par>
                                <p:cTn id="14" presetID="23" presetClass="entr" presetSubtype="288"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strVal val="4/3*#ppt_w"/>
                                          </p:val>
                                        </p:tav>
                                        <p:tav tm="100000">
                                          <p:val>
                                            <p:strVal val="#ppt_w"/>
                                          </p:val>
                                        </p:tav>
                                      </p:tavLst>
                                    </p:anim>
                                    <p:anim calcmode="lin" valueType="num">
                                      <p:cBhvr>
                                        <p:cTn id="17" dur="500" fill="hold"/>
                                        <p:tgtEl>
                                          <p:spTgt spid="38"/>
                                        </p:tgtEl>
                                        <p:attrNameLst>
                                          <p:attrName>ppt_h</p:attrName>
                                        </p:attrNameLst>
                                      </p:cBhvr>
                                      <p:tavLst>
                                        <p:tav tm="0">
                                          <p:val>
                                            <p:strVal val="4/3*#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wipe(left)">
                                      <p:cBhvr>
                                        <p:cTn id="22" dur="500"/>
                                        <p:tgtEl>
                                          <p:spTgt spid="52"/>
                                        </p:tgtEl>
                                      </p:cBhvr>
                                    </p:animEffect>
                                  </p:childTnLst>
                                </p:cTn>
                              </p:par>
                              <p:par>
                                <p:cTn id="23" presetID="22" presetClass="entr" presetSubtype="8" fill="hold" nodeType="withEffect">
                                  <p:stCondLst>
                                    <p:cond delay="0"/>
                                  </p:stCondLst>
                                  <p:childTnLst>
                                    <p:set>
                                      <p:cBhvr>
                                        <p:cTn id="24" dur="1" fill="hold">
                                          <p:stCondLst>
                                            <p:cond delay="0"/>
                                          </p:stCondLst>
                                        </p:cTn>
                                        <p:tgtEl>
                                          <p:spTgt spid="51"/>
                                        </p:tgtEl>
                                        <p:attrNameLst>
                                          <p:attrName>style.visibility</p:attrName>
                                        </p:attrNameLst>
                                      </p:cBhvr>
                                      <p:to>
                                        <p:strVal val="visible"/>
                                      </p:to>
                                    </p:set>
                                    <p:animEffect transition="in" filter="wipe(left)">
                                      <p:cBhvr>
                                        <p:cTn id="25" dur="500"/>
                                        <p:tgtEl>
                                          <p:spTgt spid="51"/>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wipe(up)">
                                      <p:cBhvr>
                                        <p:cTn id="30" dur="500"/>
                                        <p:tgtEl>
                                          <p:spTgt spid="49"/>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wipe(up)">
                                      <p:cBhvr>
                                        <p:cTn id="33" dur="500"/>
                                        <p:tgtEl>
                                          <p:spTgt spid="5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wipe(left)">
                                      <p:cBhvr>
                                        <p:cTn id="38" dur="500"/>
                                        <p:tgtEl>
                                          <p:spTgt spid="55"/>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54"/>
                                        </p:tgtEl>
                                        <p:attrNameLst>
                                          <p:attrName>style.visibility</p:attrName>
                                        </p:attrNameLst>
                                      </p:cBhvr>
                                      <p:to>
                                        <p:strVal val="visible"/>
                                      </p:to>
                                    </p:set>
                                    <p:animEffect transition="in" filter="wipe(left)">
                                      <p:cBhvr>
                                        <p:cTn id="41"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2" grpId="0"/>
      <p:bldP spid="54" grpId="0"/>
      <p:bldP spid="5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2667199" y="2239393"/>
            <a:ext cx="7208321" cy="3307968"/>
          </a:xfrm>
        </p:spPr>
        <p:txBody>
          <a:bodyPr>
            <a:normAutofit/>
          </a:bodyPr>
          <a:lstStyle/>
          <a:p>
            <a:pPr marL="0" indent="0">
              <a:lnSpc>
                <a:spcPct val="150000"/>
              </a:lnSpc>
              <a:buNone/>
            </a:pPr>
            <a:r>
              <a:rPr lang="zh-CN" altLang="pt-BR" sz="2400" dirty="0"/>
              <a:t>顺序表</a:t>
            </a:r>
            <a:r>
              <a:rPr lang="zh-CN" altLang="en-US" sz="2400" dirty="0"/>
              <a:t>删除</a:t>
            </a:r>
            <a:r>
              <a:rPr lang="zh-CN" altLang="pt-BR" sz="2400" dirty="0"/>
              <a:t>算法实现步骤如下：</a:t>
            </a:r>
            <a:endParaRPr lang="en-US" altLang="zh-CN" sz="2400" dirty="0"/>
          </a:p>
          <a:p>
            <a:pPr marL="457200" indent="-457200">
              <a:lnSpc>
                <a:spcPct val="150000"/>
              </a:lnSpc>
              <a:buFont typeface="+mj-ea"/>
              <a:buAutoNum type="circleNumDbPlain"/>
            </a:pPr>
            <a:r>
              <a:rPr lang="zh-CN" altLang="pt-BR" sz="2400" dirty="0"/>
              <a:t>判断</a:t>
            </a:r>
            <a:r>
              <a:rPr lang="zh-CN" altLang="en-US" sz="2400" dirty="0"/>
              <a:t>删除</a:t>
            </a:r>
            <a:r>
              <a:rPr lang="zh-CN" altLang="pt-BR" sz="2400" dirty="0"/>
              <a:t>位置的合理性</a:t>
            </a:r>
            <a:endParaRPr lang="en-US" altLang="zh-CN" sz="2400" dirty="0"/>
          </a:p>
          <a:p>
            <a:pPr marL="457200" indent="-457200">
              <a:lnSpc>
                <a:spcPct val="150000"/>
              </a:lnSpc>
              <a:buFont typeface="+mj-ea"/>
              <a:buAutoNum type="circleNumDbPlain"/>
            </a:pPr>
            <a:r>
              <a:rPr lang="zh-CN" altLang="en-US" sz="2400" dirty="0"/>
              <a:t>从第</a:t>
            </a:r>
            <a:r>
              <a:rPr lang="en-US" altLang="zh-CN" sz="2400" dirty="0">
                <a:latin typeface="Times New Roman" panose="02020603050405020304" pitchFamily="18" charset="0"/>
                <a:cs typeface="Times New Roman" panose="02020603050405020304" pitchFamily="18" charset="0"/>
              </a:rPr>
              <a:t>i+1</a:t>
            </a:r>
            <a:r>
              <a:rPr lang="zh-CN" altLang="en-US" sz="2400" dirty="0"/>
              <a:t>个元素开始，依次向后直到最后一个元素，将每个元素向前移动一个位置</a:t>
            </a:r>
            <a:endParaRPr lang="zh-CN" altLang="en-US" sz="2400" dirty="0">
              <a:latin typeface="Times New Roman" panose="02020603050405020304" pitchFamily="18" charset="0"/>
              <a:cs typeface="Times New Roman" panose="02020603050405020304" pitchFamily="18" charset="0"/>
            </a:endParaRPr>
          </a:p>
          <a:p>
            <a:pPr marL="457200" indent="-457200">
              <a:lnSpc>
                <a:spcPct val="150000"/>
              </a:lnSpc>
              <a:buFont typeface="+mj-ea"/>
              <a:buAutoNum type="circleNumDbPlain"/>
            </a:pPr>
            <a:r>
              <a:rPr lang="zh-CN" altLang="pt-BR" sz="2400" dirty="0">
                <a:latin typeface="+mn-ea"/>
              </a:rPr>
              <a:t>将线性表长度</a:t>
            </a:r>
            <a:r>
              <a:rPr lang="zh-CN" altLang="en-US" sz="2400" dirty="0">
                <a:latin typeface="+mn-ea"/>
              </a:rPr>
              <a:t>减</a:t>
            </a:r>
            <a:r>
              <a:rPr lang="pt-BR" altLang="zh-CN" sz="2400" dirty="0">
                <a:latin typeface="Times New Roman" panose="02020603050405020304" pitchFamily="18" charset="0"/>
                <a:cs typeface="Times New Roman" panose="02020603050405020304" pitchFamily="18" charset="0"/>
              </a:rPr>
              <a:t>1</a:t>
            </a:r>
            <a:endParaRPr lang="zh-CN" altLang="en-US" sz="24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0" indent="0">
              <a:lnSpc>
                <a:spcPct val="150000"/>
              </a:lnSpc>
              <a:buNone/>
            </a:pPr>
            <a:endParaRPr lang="zh-CN" altLang="en-US" sz="2400" dirty="0">
              <a:solidFill>
                <a:schemeClr val="bg1"/>
              </a:solidFill>
            </a:endParaRPr>
          </a:p>
          <a:p>
            <a:pPr marL="0" indent="0">
              <a:lnSpc>
                <a:spcPct val="150000"/>
              </a:lnSpc>
              <a:buNone/>
            </a:pPr>
            <a:endParaRPr lang="en-US" altLang="zh-CN" sz="2400" dirty="0">
              <a:solidFill>
                <a:schemeClr val="tx1">
                  <a:lumMod val="85000"/>
                  <a:lumOff val="15000"/>
                </a:schemeClr>
              </a:solidFill>
            </a:endParaRPr>
          </a:p>
          <a:p>
            <a:pPr marL="0" indent="0">
              <a:lnSpc>
                <a:spcPct val="150000"/>
              </a:lnSpc>
              <a:buNone/>
            </a:pPr>
            <a:endParaRPr lang="zh-CN" altLang="pt-BR" sz="2400" dirty="0">
              <a:solidFill>
                <a:schemeClr val="tx1">
                  <a:lumMod val="85000"/>
                  <a:lumOff val="15000"/>
                </a:schemeClr>
              </a:solidFill>
            </a:endParaRPr>
          </a:p>
          <a:p>
            <a:pPr marL="0" indent="0" algn="just">
              <a:lnSpc>
                <a:spcPct val="150000"/>
              </a:lnSpc>
              <a:spcBef>
                <a:spcPts val="0"/>
              </a:spcBef>
              <a:buNone/>
            </a:pPr>
            <a:endParaRPr lang="en-US" altLang="zh-CN" sz="2400" dirty="0">
              <a:solidFill>
                <a:srgbClr val="080808"/>
              </a:solidFill>
              <a:latin typeface="Times New Roman" panose="02020603050405020304" pitchFamily="18" charset="0"/>
              <a:cs typeface="Times New Roman" panose="02020603050405020304" pitchFamily="18" charset="0"/>
            </a:endParaRPr>
          </a:p>
        </p:txBody>
      </p:sp>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83" name="组合 39"/>
          <p:cNvGrpSpPr/>
          <p:nvPr/>
        </p:nvGrpSpPr>
        <p:grpSpPr>
          <a:xfrm>
            <a:off x="549001" y="555626"/>
            <a:ext cx="4049125" cy="876848"/>
            <a:chOff x="326687" y="247818"/>
            <a:chExt cx="5880521" cy="725466"/>
          </a:xfrm>
        </p:grpSpPr>
        <p:sp>
          <p:nvSpPr>
            <p:cNvPr id="84"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85" name="组合 35"/>
            <p:cNvGrpSpPr/>
            <p:nvPr/>
          </p:nvGrpSpPr>
          <p:grpSpPr>
            <a:xfrm>
              <a:off x="326687" y="247818"/>
              <a:ext cx="4861582" cy="725466"/>
              <a:chOff x="326687" y="247818"/>
              <a:chExt cx="4861582" cy="725466"/>
            </a:xfrm>
          </p:grpSpPr>
          <p:grpSp>
            <p:nvGrpSpPr>
              <p:cNvPr id="86" name="组合 2"/>
              <p:cNvGrpSpPr/>
              <p:nvPr/>
            </p:nvGrpSpPr>
            <p:grpSpPr>
              <a:xfrm>
                <a:off x="349799" y="247818"/>
                <a:ext cx="4791980" cy="261575"/>
                <a:chOff x="349799" y="247818"/>
                <a:chExt cx="4791980" cy="261575"/>
              </a:xfrm>
            </p:grpSpPr>
            <p:cxnSp>
              <p:nvCxnSpPr>
                <p:cNvPr id="10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7" name="组合 1"/>
              <p:cNvGrpSpPr/>
              <p:nvPr/>
            </p:nvGrpSpPr>
            <p:grpSpPr>
              <a:xfrm>
                <a:off x="349799" y="711709"/>
                <a:ext cx="4815092" cy="261575"/>
                <a:chOff x="358852" y="925118"/>
                <a:chExt cx="4815092" cy="261575"/>
              </a:xfrm>
            </p:grpSpPr>
            <p:cxnSp>
              <p:nvCxnSpPr>
                <p:cNvPr id="9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0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8" name="组合 33"/>
              <p:cNvGrpSpPr/>
              <p:nvPr/>
            </p:nvGrpSpPr>
            <p:grpSpPr>
              <a:xfrm>
                <a:off x="5138963" y="489126"/>
                <a:ext cx="49306" cy="329693"/>
                <a:chOff x="5138963" y="489126"/>
                <a:chExt cx="49306" cy="329693"/>
              </a:xfrm>
            </p:grpSpPr>
            <p:sp>
              <p:nvSpPr>
                <p:cNvPr id="9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36"/>
              <p:cNvGrpSpPr/>
              <p:nvPr/>
            </p:nvGrpSpPr>
            <p:grpSpPr>
              <a:xfrm>
                <a:off x="326687" y="399838"/>
                <a:ext cx="49306" cy="329693"/>
                <a:chOff x="5138963" y="489126"/>
                <a:chExt cx="49306" cy="329693"/>
              </a:xfrm>
            </p:grpSpPr>
            <p:sp>
              <p:nvSpPr>
                <p:cNvPr id="9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128" name="组合 84"/>
          <p:cNvGrpSpPr/>
          <p:nvPr/>
        </p:nvGrpSpPr>
        <p:grpSpPr>
          <a:xfrm>
            <a:off x="1964065" y="1644184"/>
            <a:ext cx="8785104" cy="4634696"/>
            <a:chOff x="1584402" y="1903846"/>
            <a:chExt cx="9062674" cy="3823037"/>
          </a:xfrm>
        </p:grpSpPr>
        <p:grpSp>
          <p:nvGrpSpPr>
            <p:cNvPr id="129" name="组合 85"/>
            <p:cNvGrpSpPr/>
            <p:nvPr/>
          </p:nvGrpSpPr>
          <p:grpSpPr>
            <a:xfrm>
              <a:off x="1584402" y="3589771"/>
              <a:ext cx="9062674" cy="2137112"/>
              <a:chOff x="1584402" y="3589771"/>
              <a:chExt cx="9062674" cy="2137112"/>
            </a:xfrm>
          </p:grpSpPr>
          <p:sp>
            <p:nvSpPr>
              <p:cNvPr id="140" name="任意多边形: 形状 9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梯形 9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梯形 9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梯形 4"/>
              <p:cNvSpPr/>
              <p:nvPr/>
            </p:nvSpPr>
            <p:spPr>
              <a:xfrm rot="3462887"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4" name="椭圆 10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45" name="任意多边形: 形状 10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6" name="任意多边形: 形状 10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任意多边形: 形状 10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8" name="任意多边形: 形状 10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0" name="组合 86"/>
            <p:cNvGrpSpPr/>
            <p:nvPr/>
          </p:nvGrpSpPr>
          <p:grpSpPr>
            <a:xfrm flipH="1" flipV="1">
              <a:off x="1584402" y="1903846"/>
              <a:ext cx="9062674" cy="2137112"/>
              <a:chOff x="1584402" y="3589771"/>
              <a:chExt cx="9062674" cy="2137112"/>
            </a:xfrm>
          </p:grpSpPr>
          <p:sp>
            <p:nvSpPr>
              <p:cNvPr id="131" name="任意多边形: 形状 87"/>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梯形 88"/>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梯形 89"/>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梯形 4"/>
              <p:cNvSpPr/>
              <p:nvPr/>
            </p:nvSpPr>
            <p:spPr>
              <a:xfrm rot="3448808"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椭圆 91"/>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6" name="任意多边形: 形状 92"/>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任意多边形: 形状 93"/>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任意多边形: 形状 94"/>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任意多边形: 形状 95"/>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wipe(left)">
                                      <p:cBhvr>
                                        <p:cTn id="7" dur="500"/>
                                        <p:tgtEl>
                                          <p:spTgt spid="8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28"/>
                                        </p:tgtEl>
                                        <p:attrNameLst>
                                          <p:attrName>style.visibility</p:attrName>
                                        </p:attrNameLst>
                                      </p:cBhvr>
                                      <p:to>
                                        <p:strVal val="visible"/>
                                      </p:to>
                                    </p:set>
                                    <p:animEffect transition="in" filter="wipe(left)">
                                      <p:cBhvr>
                                        <p:cTn id="11" dur="500"/>
                                        <p:tgtEl>
                                          <p:spTgt spid="12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3315">
                                            <p:txEl>
                                              <p:pRg st="0" end="0"/>
                                            </p:txEl>
                                          </p:spTgt>
                                        </p:tgtEl>
                                        <p:attrNameLst>
                                          <p:attrName>style.visibility</p:attrName>
                                        </p:attrNameLst>
                                      </p:cBhvr>
                                      <p:to>
                                        <p:strVal val="visible"/>
                                      </p:to>
                                    </p:set>
                                    <p:animEffect transition="in" filter="wipe(left)">
                                      <p:cBhvr>
                                        <p:cTn id="15" dur="500"/>
                                        <p:tgtEl>
                                          <p:spTgt spid="1331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13315">
                                            <p:txEl>
                                              <p:pRg st="1" end="1"/>
                                            </p:txEl>
                                          </p:spTgt>
                                        </p:tgtEl>
                                        <p:attrNameLst>
                                          <p:attrName>style.visibility</p:attrName>
                                        </p:attrNameLst>
                                      </p:cBhvr>
                                      <p:to>
                                        <p:strVal val="visible"/>
                                      </p:to>
                                    </p:set>
                                    <p:animEffect transition="in" filter="wipe(left)">
                                      <p:cBhvr>
                                        <p:cTn id="20" dur="500"/>
                                        <p:tgtEl>
                                          <p:spTgt spid="1331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grpId="0" nodeType="clickEffect">
                                  <p:stCondLst>
                                    <p:cond delay="0"/>
                                  </p:stCondLst>
                                  <p:childTnLst>
                                    <p:set>
                                      <p:cBhvr>
                                        <p:cTn id="24" dur="1" fill="hold">
                                          <p:stCondLst>
                                            <p:cond delay="0"/>
                                          </p:stCondLst>
                                        </p:cTn>
                                        <p:tgtEl>
                                          <p:spTgt spid="13315">
                                            <p:txEl>
                                              <p:pRg st="2" end="2"/>
                                            </p:txEl>
                                          </p:spTgt>
                                        </p:tgtEl>
                                        <p:attrNameLst>
                                          <p:attrName>style.visibility</p:attrName>
                                        </p:attrNameLst>
                                      </p:cBhvr>
                                      <p:to>
                                        <p:strVal val="visible"/>
                                      </p:to>
                                    </p:set>
                                    <p:animEffect transition="in" filter="wipe(left)">
                                      <p:cBhvr>
                                        <p:cTn id="25" dur="500"/>
                                        <p:tgtEl>
                                          <p:spTgt spid="13315">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3315">
                                            <p:txEl>
                                              <p:pRg st="3" end="3"/>
                                            </p:txEl>
                                          </p:spTgt>
                                        </p:tgtEl>
                                        <p:attrNameLst>
                                          <p:attrName>style.visibility</p:attrName>
                                        </p:attrNameLst>
                                      </p:cBhvr>
                                      <p:to>
                                        <p:strVal val="visible"/>
                                      </p:to>
                                    </p:set>
                                    <p:animEffect transition="in" filter="wipe(left)">
                                      <p:cBhvr>
                                        <p:cTn id="30" dur="500"/>
                                        <p:tgtEl>
                                          <p:spTgt spid="1331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2548398" y="2153517"/>
            <a:ext cx="6395856" cy="3816429"/>
          </a:xfrm>
          <a:prstGeom prst="rect">
            <a:avLst/>
          </a:prstGeom>
        </p:spPr>
        <p:txBody>
          <a:bodyPr wrap="square">
            <a:spAutoFit/>
          </a:bodyPr>
          <a:lstStyle/>
          <a:p>
            <a:r>
              <a:rPr lang="pt-BR" altLang="zh-CN" sz="2200" dirty="0">
                <a:latin typeface="Times New Roman" panose="02020603050405020304" pitchFamily="18" charset="0"/>
                <a:cs typeface="Times New Roman" panose="02020603050405020304" pitchFamily="18" charset="0"/>
              </a:rPr>
              <a:t>//</a:t>
            </a:r>
            <a:r>
              <a:rPr lang="zh-CN" altLang="pt-BR" sz="2200" dirty="0">
                <a:latin typeface="Times New Roman" panose="02020603050405020304" pitchFamily="18" charset="0"/>
                <a:cs typeface="Times New Roman" panose="02020603050405020304" pitchFamily="18" charset="0"/>
              </a:rPr>
              <a:t>实现构造函数</a:t>
            </a:r>
            <a:endParaRPr lang="zh-CN" altLang="pt-BR"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template&lt;class T&gt;</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LinearList&lt;T&gt;::LinearList(int LLMaxSize)</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	MaxSize=LLMaxSize;</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 	element=</a:t>
            </a:r>
            <a:r>
              <a:rPr lang="pt-BR" altLang="zh-CN" sz="2200" dirty="0">
                <a:solidFill>
                  <a:srgbClr val="FF0000"/>
                </a:solidFill>
                <a:latin typeface="Times New Roman" panose="02020603050405020304" pitchFamily="18" charset="0"/>
                <a:cs typeface="Times New Roman" panose="02020603050405020304" pitchFamily="18" charset="0"/>
              </a:rPr>
              <a:t>new</a:t>
            </a:r>
            <a:r>
              <a:rPr lang="pt-BR" altLang="zh-CN" sz="2200" dirty="0">
                <a:latin typeface="Times New Roman" panose="02020603050405020304" pitchFamily="18" charset="0"/>
                <a:cs typeface="Times New Roman" panose="02020603050405020304" pitchFamily="18" charset="0"/>
              </a:rPr>
              <a:t> T[LLMaxSize];</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 	</a:t>
            </a:r>
            <a:r>
              <a:rPr lang="pt-BR" altLang="zh-CN" sz="2200" dirty="0">
                <a:solidFill>
                  <a:srgbClr val="FF0000"/>
                </a:solidFill>
                <a:latin typeface="Times New Roman" panose="02020603050405020304" pitchFamily="18" charset="0"/>
                <a:cs typeface="Times New Roman" panose="02020603050405020304" pitchFamily="18" charset="0"/>
              </a:rPr>
              <a:t>length=0</a:t>
            </a:r>
            <a:r>
              <a:rPr lang="pt-BR" altLang="zh-CN" sz="2200" dirty="0">
                <a:latin typeface="Times New Roman" panose="02020603050405020304" pitchFamily="18" charset="0"/>
                <a:cs typeface="Times New Roman" panose="02020603050405020304" pitchFamily="18" charset="0"/>
              </a:rPr>
              <a:t>;</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a:t>
            </a:r>
            <a:endParaRPr lang="pt-BR" altLang="zh-CN" sz="2200" dirty="0">
              <a:latin typeface="Times New Roman" panose="02020603050405020304" pitchFamily="18" charset="0"/>
              <a:cs typeface="Times New Roman" panose="02020603050405020304" pitchFamily="18" charset="0"/>
            </a:endParaRPr>
          </a:p>
          <a:p>
            <a:r>
              <a:rPr lang="pt-BR" altLang="zh-CN" sz="2200" dirty="0">
                <a:latin typeface="Times New Roman" panose="02020603050405020304" pitchFamily="18" charset="0"/>
                <a:cs typeface="Times New Roman" panose="02020603050405020304" pitchFamily="18" charset="0"/>
              </a:rPr>
              <a:t>//</a:t>
            </a:r>
            <a:r>
              <a:rPr lang="zh-CN" altLang="pt-BR" sz="2200" dirty="0">
                <a:latin typeface="Times New Roman" panose="02020603050405020304" pitchFamily="18" charset="0"/>
                <a:cs typeface="Times New Roman" panose="02020603050405020304" pitchFamily="18" charset="0"/>
              </a:rPr>
              <a:t>实现析构函数</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delete</a:t>
            </a:r>
            <a:r>
              <a:rPr lang="en-US" altLang="zh-CN" sz="2200" dirty="0">
                <a:latin typeface="Times New Roman" panose="02020603050405020304" pitchFamily="18" charset="0"/>
                <a:cs typeface="Times New Roman" panose="02020603050405020304" pitchFamily="18" charset="0"/>
              </a:rPr>
              <a:t> []element;      }</a:t>
            </a:r>
            <a:endParaRPr lang="zh-CN" altLang="en-US" sz="2200" dirty="0">
              <a:latin typeface="Times New Roman" panose="02020603050405020304" pitchFamily="18" charset="0"/>
              <a:cs typeface="Times New Roman" panose="02020603050405020304" pitchFamily="18" charset="0"/>
            </a:endParaRPr>
          </a:p>
        </p:txBody>
      </p:sp>
      <p:grpSp>
        <p:nvGrpSpPr>
          <p:cNvPr id="31" name="组合 39"/>
          <p:cNvGrpSpPr/>
          <p:nvPr/>
        </p:nvGrpSpPr>
        <p:grpSpPr>
          <a:xfrm>
            <a:off x="549001" y="555626"/>
            <a:ext cx="4049125" cy="876848"/>
            <a:chOff x="326687" y="247818"/>
            <a:chExt cx="5880521" cy="725466"/>
          </a:xfrm>
        </p:grpSpPr>
        <p:sp>
          <p:nvSpPr>
            <p:cNvPr id="32"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33" name="组合 35"/>
            <p:cNvGrpSpPr/>
            <p:nvPr/>
          </p:nvGrpSpPr>
          <p:grpSpPr>
            <a:xfrm>
              <a:off x="326687" y="247818"/>
              <a:ext cx="4861582" cy="725466"/>
              <a:chOff x="326687" y="247818"/>
              <a:chExt cx="4861582" cy="725466"/>
            </a:xfrm>
          </p:grpSpPr>
          <p:grpSp>
            <p:nvGrpSpPr>
              <p:cNvPr id="34" name="组合 2"/>
              <p:cNvGrpSpPr/>
              <p:nvPr/>
            </p:nvGrpSpPr>
            <p:grpSpPr>
              <a:xfrm>
                <a:off x="349799" y="247818"/>
                <a:ext cx="4791980" cy="261575"/>
                <a:chOff x="349799" y="247818"/>
                <a:chExt cx="4791980" cy="261575"/>
              </a:xfrm>
            </p:grpSpPr>
            <p:cxnSp>
              <p:nvCxnSpPr>
                <p:cNvPr id="5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5" name="组合 1"/>
              <p:cNvGrpSpPr/>
              <p:nvPr/>
            </p:nvGrpSpPr>
            <p:grpSpPr>
              <a:xfrm>
                <a:off x="349799" y="711709"/>
                <a:ext cx="4815092" cy="261575"/>
                <a:chOff x="358852" y="925118"/>
                <a:chExt cx="4815092" cy="261575"/>
              </a:xfrm>
            </p:grpSpPr>
            <p:cxnSp>
              <p:nvCxnSpPr>
                <p:cNvPr id="42"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6" name="组合 33"/>
              <p:cNvGrpSpPr/>
              <p:nvPr/>
            </p:nvGrpSpPr>
            <p:grpSpPr>
              <a:xfrm>
                <a:off x="5138963" y="489126"/>
                <a:ext cx="49306" cy="329693"/>
                <a:chOff x="5138963" y="489126"/>
                <a:chExt cx="49306" cy="329693"/>
              </a:xfrm>
            </p:grpSpPr>
            <p:sp>
              <p:nvSpPr>
                <p:cNvPr id="40"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56" name="Rectangle 55"/>
          <p:cNvSpPr/>
          <p:nvPr/>
        </p:nvSpPr>
        <p:spPr>
          <a:xfrm>
            <a:off x="1113520" y="1658413"/>
            <a:ext cx="4339650" cy="461665"/>
          </a:xfrm>
          <a:prstGeom prst="rect">
            <a:avLst/>
          </a:prstGeom>
        </p:spPr>
        <p:txBody>
          <a:bodyPr wrap="none">
            <a:spAutoFit/>
          </a:bodyPr>
          <a:lstStyle/>
          <a:p>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描述</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顺序表类操作的实现</a:t>
            </a:r>
            <a:endParaRPr lang="en-US" altLang="zh-CN" sz="24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randombar(horizontal)">
                                      <p:cBhvr>
                                        <p:cTn id="1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5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2706839" y="1564503"/>
            <a:ext cx="9005242" cy="5272213"/>
          </a:xfrm>
          <a:prstGeom prst="rect">
            <a:avLst/>
          </a:prstGeom>
        </p:spPr>
        <p:txBody>
          <a:bodyPr wrap="square">
            <a:spAutoFit/>
          </a:bodyPr>
          <a:lstStyle/>
          <a:p>
            <a:pPr>
              <a:lnSpc>
                <a:spcPct val="90000"/>
              </a:lnSpc>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实现插入新数据元素</a:t>
            </a:r>
            <a:endParaRPr lang="zh-CN" altLang="en-US"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&lt;T&gt;::Insert(int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if (k&lt;1||k&gt;length+1) </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元素下标越界，添加元素失败</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if (length==</a:t>
            </a:r>
            <a:r>
              <a:rPr lang="en-US" altLang="zh-CN" sz="2200" dirty="0" err="1">
                <a:latin typeface="Times New Roman" panose="02020603050405020304" pitchFamily="18" charset="0"/>
                <a:cs typeface="Times New Roman" panose="02020603050405020304" pitchFamily="18" charset="0"/>
              </a:rPr>
              <a:t>MaxSize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此表已满，无法添加新元素</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          for(int i=</a:t>
            </a:r>
            <a:r>
              <a:rPr lang="en-US" altLang="zh-CN" sz="2200" dirty="0" err="1">
                <a:latin typeface="Times New Roman" panose="02020603050405020304" pitchFamily="18" charset="0"/>
                <a:cs typeface="Times New Roman" panose="02020603050405020304" pitchFamily="18" charset="0"/>
              </a:rPr>
              <a:t>length;i</a:t>
            </a:r>
            <a:r>
              <a:rPr lang="en-US" altLang="zh-CN" sz="2200" dirty="0">
                <a:latin typeface="Times New Roman" panose="02020603050405020304" pitchFamily="18" charset="0"/>
                <a:cs typeface="Times New Roman" panose="02020603050405020304" pitchFamily="18" charset="0"/>
              </a:rPr>
              <a:t>&gt;</a:t>
            </a:r>
            <a:r>
              <a:rPr lang="en-US" altLang="zh-CN" sz="2200" dirty="0">
                <a:solidFill>
                  <a:srgbClr val="FF0000"/>
                </a:solidFill>
                <a:latin typeface="Times New Roman" panose="02020603050405020304" pitchFamily="18" charset="0"/>
                <a:cs typeface="Times New Roman" panose="02020603050405020304" pitchFamily="18" charset="0"/>
              </a:rPr>
              <a:t>k-1</a:t>
            </a:r>
            <a:r>
              <a:rPr lang="en-US" altLang="zh-CN" sz="2200" dirty="0">
                <a:latin typeface="Times New Roman" panose="02020603050405020304" pitchFamily="18" charset="0"/>
                <a:cs typeface="Times New Roman" panose="02020603050405020304" pitchFamily="18" charset="0"/>
              </a:rPr>
              <a:t>;i--)</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element[</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]=element[i-1];	//</a:t>
            </a:r>
            <a:r>
              <a:rPr lang="zh-CN" altLang="en-US" sz="2200" dirty="0">
                <a:latin typeface="Times New Roman" panose="02020603050405020304" pitchFamily="18" charset="0"/>
                <a:cs typeface="Times New Roman" panose="02020603050405020304" pitchFamily="18" charset="0"/>
              </a:rPr>
              <a:t>移动元素</a:t>
            </a:r>
            <a:endParaRPr lang="zh-CN" altLang="en-US" sz="2200" dirty="0">
              <a:latin typeface="Times New Roman" panose="02020603050405020304" pitchFamily="18" charset="0"/>
              <a:cs typeface="Times New Roman" panose="02020603050405020304" pitchFamily="18" charset="0"/>
            </a:endParaRPr>
          </a:p>
          <a:p>
            <a:pPr>
              <a:lnSpc>
                <a:spcPct val="90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		element[k-1]=x;		             //</a:t>
            </a:r>
            <a:r>
              <a:rPr lang="zh-CN" altLang="en-US" sz="2200" dirty="0">
                <a:latin typeface="Times New Roman" panose="02020603050405020304" pitchFamily="18" charset="0"/>
                <a:cs typeface="Times New Roman" panose="02020603050405020304" pitchFamily="18" charset="0"/>
              </a:rPr>
              <a:t>插入元素</a:t>
            </a:r>
            <a:endParaRPr lang="zh-CN" altLang="en-US" sz="2200" dirty="0">
              <a:latin typeface="Times New Roman" panose="02020603050405020304" pitchFamily="18" charset="0"/>
              <a:cs typeface="Times New Roman" panose="02020603050405020304" pitchFamily="18" charset="0"/>
            </a:endParaRPr>
          </a:p>
          <a:p>
            <a:pPr>
              <a:lnSpc>
                <a:spcPct val="90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		length++;		              //</a:t>
            </a:r>
            <a:r>
              <a:rPr lang="zh-CN" altLang="en-US" sz="2200" dirty="0">
                <a:latin typeface="Times New Roman" panose="02020603050405020304" pitchFamily="18" charset="0"/>
                <a:cs typeface="Times New Roman" panose="02020603050405020304" pitchFamily="18" charset="0"/>
              </a:rPr>
              <a:t>表长</a:t>
            </a:r>
            <a:r>
              <a:rPr lang="en-US" altLang="zh-CN" sz="2200" dirty="0">
                <a:latin typeface="Times New Roman" panose="02020603050405020304" pitchFamily="18" charset="0"/>
                <a:cs typeface="Times New Roman" panose="02020603050405020304" pitchFamily="18" charset="0"/>
              </a:rPr>
              <a:t>+1</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return *this</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90000"/>
              </a:lnSpc>
            </a:pPr>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3" name="组合 39"/>
          <p:cNvGrpSpPr/>
          <p:nvPr/>
        </p:nvGrpSpPr>
        <p:grpSpPr>
          <a:xfrm>
            <a:off x="549001" y="555626"/>
            <a:ext cx="4049125" cy="876848"/>
            <a:chOff x="326687" y="247818"/>
            <a:chExt cx="5880521" cy="725466"/>
          </a:xfrm>
        </p:grpSpPr>
        <p:sp>
          <p:nvSpPr>
            <p:cNvPr id="4"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 name="组合 35"/>
            <p:cNvGrpSpPr/>
            <p:nvPr/>
          </p:nvGrpSpPr>
          <p:grpSpPr>
            <a:xfrm>
              <a:off x="326687" y="247818"/>
              <a:ext cx="4861582" cy="725466"/>
              <a:chOff x="326687" y="247818"/>
              <a:chExt cx="4861582" cy="725466"/>
            </a:xfrm>
          </p:grpSpPr>
          <p:grpSp>
            <p:nvGrpSpPr>
              <p:cNvPr id="6" name="组合 2"/>
              <p:cNvGrpSpPr/>
              <p:nvPr/>
            </p:nvGrpSpPr>
            <p:grpSpPr>
              <a:xfrm>
                <a:off x="349799" y="247818"/>
                <a:ext cx="4791980" cy="261575"/>
                <a:chOff x="349799" y="247818"/>
                <a:chExt cx="4791980" cy="261575"/>
              </a:xfrm>
            </p:grpSpPr>
            <p:cxnSp>
              <p:nvCxnSpPr>
                <p:cNvPr id="2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2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 name="组合 1"/>
              <p:cNvGrpSpPr/>
              <p:nvPr/>
            </p:nvGrpSpPr>
            <p:grpSpPr>
              <a:xfrm>
                <a:off x="349799" y="711709"/>
                <a:ext cx="4815092" cy="261575"/>
                <a:chOff x="358852" y="925118"/>
                <a:chExt cx="4815092" cy="261575"/>
              </a:xfrm>
            </p:grpSpPr>
            <p:cxnSp>
              <p:nvCxnSpPr>
                <p:cNvPr id="1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 name="组合 33"/>
              <p:cNvGrpSpPr/>
              <p:nvPr/>
            </p:nvGrpSpPr>
            <p:grpSpPr>
              <a:xfrm>
                <a:off x="5138963" y="489126"/>
                <a:ext cx="49306" cy="329693"/>
                <a:chOff x="5138963" y="489126"/>
                <a:chExt cx="49306" cy="329693"/>
              </a:xfrm>
            </p:grpSpPr>
            <p:sp>
              <p:nvSpPr>
                <p:cNvPr id="1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36"/>
              <p:cNvGrpSpPr/>
              <p:nvPr/>
            </p:nvGrpSpPr>
            <p:grpSpPr>
              <a:xfrm>
                <a:off x="326687" y="399838"/>
                <a:ext cx="49306" cy="329693"/>
                <a:chOff x="5138963" y="489126"/>
                <a:chExt cx="49306" cy="329693"/>
              </a:xfrm>
            </p:grpSpPr>
            <p:sp>
              <p:nvSpPr>
                <p:cNvPr id="1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45" name="矩形 44"/>
          <p:cNvSpPr/>
          <p:nvPr/>
        </p:nvSpPr>
        <p:spPr>
          <a:xfrm>
            <a:off x="3812656" y="1775491"/>
            <a:ext cx="5143452" cy="4493538"/>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实现判断是否为空表</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IsEmpty</a:t>
            </a:r>
            <a:r>
              <a:rPr lang="en-US" altLang="zh-CN" sz="2200" dirty="0">
                <a:latin typeface="Times New Roman" panose="02020603050405020304" pitchFamily="18" charset="0"/>
                <a:cs typeface="Times New Roman" panose="02020603050405020304" pitchFamily="18" charset="0"/>
              </a:rPr>
              <a:t>() const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length==0;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实现求当前表的长度</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const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length;</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8" name="组合 39"/>
          <p:cNvGrpSpPr/>
          <p:nvPr/>
        </p:nvGrpSpPr>
        <p:grpSpPr>
          <a:xfrm>
            <a:off x="549001" y="555626"/>
            <a:ext cx="4049125" cy="876848"/>
            <a:chOff x="326687" y="247818"/>
            <a:chExt cx="5880521" cy="725466"/>
          </a:xfrm>
        </p:grpSpPr>
        <p:sp>
          <p:nvSpPr>
            <p:cNvPr id="9"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10" name="组合 35"/>
            <p:cNvGrpSpPr/>
            <p:nvPr/>
          </p:nvGrpSpPr>
          <p:grpSpPr>
            <a:xfrm>
              <a:off x="326687" y="247818"/>
              <a:ext cx="4861582" cy="725466"/>
              <a:chOff x="326687" y="247818"/>
              <a:chExt cx="4861582" cy="725466"/>
            </a:xfrm>
          </p:grpSpPr>
          <p:grpSp>
            <p:nvGrpSpPr>
              <p:cNvPr id="11" name="组合 2"/>
              <p:cNvGrpSpPr/>
              <p:nvPr/>
            </p:nvGrpSpPr>
            <p:grpSpPr>
              <a:xfrm>
                <a:off x="349799" y="247818"/>
                <a:ext cx="4791980" cy="261575"/>
                <a:chOff x="349799" y="247818"/>
                <a:chExt cx="4791980" cy="261575"/>
              </a:xfrm>
            </p:grpSpPr>
            <p:cxnSp>
              <p:nvCxnSpPr>
                <p:cNvPr id="29"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1"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3"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4"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 name="组合 1"/>
              <p:cNvGrpSpPr/>
              <p:nvPr/>
            </p:nvGrpSpPr>
            <p:grpSpPr>
              <a:xfrm>
                <a:off x="349799" y="711709"/>
                <a:ext cx="4815092" cy="261575"/>
                <a:chOff x="358852" y="925118"/>
                <a:chExt cx="4815092" cy="261575"/>
              </a:xfrm>
            </p:grpSpPr>
            <p:cxnSp>
              <p:nvCxnSpPr>
                <p:cNvPr id="19"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8"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3" name="组合 33"/>
              <p:cNvGrpSpPr/>
              <p:nvPr/>
            </p:nvGrpSpPr>
            <p:grpSpPr>
              <a:xfrm>
                <a:off x="5138963" y="489126"/>
                <a:ext cx="49306" cy="329693"/>
                <a:chOff x="5138963" y="489126"/>
                <a:chExt cx="49306" cy="329693"/>
              </a:xfrm>
            </p:grpSpPr>
            <p:sp>
              <p:nvSpPr>
                <p:cNvPr id="17"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36"/>
              <p:cNvGrpSpPr/>
              <p:nvPr/>
            </p:nvGrpSpPr>
            <p:grpSpPr>
              <a:xfrm>
                <a:off x="326687" y="399838"/>
                <a:ext cx="49306" cy="329693"/>
                <a:chOff x="5138963" y="489126"/>
                <a:chExt cx="49306" cy="329693"/>
              </a:xfrm>
            </p:grpSpPr>
            <p:sp>
              <p:nvSpPr>
                <p:cNvPr id="15"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45" name="矩形 44"/>
          <p:cNvSpPr/>
          <p:nvPr/>
        </p:nvSpPr>
        <p:spPr>
          <a:xfrm>
            <a:off x="4125190" y="2068995"/>
            <a:ext cx="5127305" cy="4154984"/>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实现按位置取元素</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k,T</a:t>
            </a:r>
            <a:r>
              <a:rPr lang="en-US" altLang="zh-CN" sz="2200" dirty="0">
                <a:latin typeface="Times New Roman" panose="02020603050405020304" pitchFamily="18" charset="0"/>
                <a:cs typeface="Times New Roman" panose="02020603050405020304" pitchFamily="18" charset="0"/>
              </a:rPr>
              <a:t>&amp; 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if (k&lt;1 || k&gt;length)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x=element[</a:t>
            </a:r>
            <a:r>
              <a:rPr lang="en-US" altLang="zh-CN" sz="2200" dirty="0">
                <a:solidFill>
                  <a:srgbClr val="FF0000"/>
                </a:solidFill>
                <a:latin typeface="Times New Roman" panose="02020603050405020304" pitchFamily="18" charset="0"/>
                <a:cs typeface="Times New Roman" panose="02020603050405020304" pitchFamily="18" charset="0"/>
              </a:rPr>
              <a:t>k-1</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8" name="组合 39"/>
          <p:cNvGrpSpPr/>
          <p:nvPr/>
        </p:nvGrpSpPr>
        <p:grpSpPr>
          <a:xfrm>
            <a:off x="549001" y="555626"/>
            <a:ext cx="4049125" cy="876848"/>
            <a:chOff x="326687" y="247818"/>
            <a:chExt cx="5880521" cy="725466"/>
          </a:xfrm>
        </p:grpSpPr>
        <p:sp>
          <p:nvSpPr>
            <p:cNvPr id="9"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10" name="组合 35"/>
            <p:cNvGrpSpPr/>
            <p:nvPr/>
          </p:nvGrpSpPr>
          <p:grpSpPr>
            <a:xfrm>
              <a:off x="326687" y="247818"/>
              <a:ext cx="4861582" cy="725466"/>
              <a:chOff x="326687" y="247818"/>
              <a:chExt cx="4861582" cy="725466"/>
            </a:xfrm>
          </p:grpSpPr>
          <p:grpSp>
            <p:nvGrpSpPr>
              <p:cNvPr id="11" name="组合 2"/>
              <p:cNvGrpSpPr/>
              <p:nvPr/>
            </p:nvGrpSpPr>
            <p:grpSpPr>
              <a:xfrm>
                <a:off x="349799" y="247818"/>
                <a:ext cx="4791980" cy="261575"/>
                <a:chOff x="349799" y="247818"/>
                <a:chExt cx="4791980" cy="261575"/>
              </a:xfrm>
            </p:grpSpPr>
            <p:cxnSp>
              <p:nvCxnSpPr>
                <p:cNvPr id="29"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1"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2"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3"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4"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 name="组合 1"/>
              <p:cNvGrpSpPr/>
              <p:nvPr/>
            </p:nvGrpSpPr>
            <p:grpSpPr>
              <a:xfrm>
                <a:off x="349799" y="711709"/>
                <a:ext cx="4815092" cy="261575"/>
                <a:chOff x="358852" y="925118"/>
                <a:chExt cx="4815092" cy="261575"/>
              </a:xfrm>
            </p:grpSpPr>
            <p:cxnSp>
              <p:nvCxnSpPr>
                <p:cNvPr id="19"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8"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3" name="组合 33"/>
              <p:cNvGrpSpPr/>
              <p:nvPr/>
            </p:nvGrpSpPr>
            <p:grpSpPr>
              <a:xfrm>
                <a:off x="5138963" y="489126"/>
                <a:ext cx="49306" cy="329693"/>
                <a:chOff x="5138963" y="489126"/>
                <a:chExt cx="49306" cy="329693"/>
              </a:xfrm>
            </p:grpSpPr>
            <p:sp>
              <p:nvSpPr>
                <p:cNvPr id="17"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36"/>
              <p:cNvGrpSpPr/>
              <p:nvPr/>
            </p:nvGrpSpPr>
            <p:grpSpPr>
              <a:xfrm>
                <a:off x="326687" y="399838"/>
                <a:ext cx="49306" cy="329693"/>
                <a:chOff x="5138963" y="489126"/>
                <a:chExt cx="49306" cy="329693"/>
              </a:xfrm>
            </p:grpSpPr>
            <p:sp>
              <p:nvSpPr>
                <p:cNvPr id="15"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4146117" y="1681376"/>
            <a:ext cx="6421330" cy="4154984"/>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实现按位置修改元素</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ModifyData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if (k&lt;1 || k&gt;length)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element[k-1]=x;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3" name="组合 39"/>
          <p:cNvGrpSpPr/>
          <p:nvPr/>
        </p:nvGrpSpPr>
        <p:grpSpPr>
          <a:xfrm>
            <a:off x="549001" y="555626"/>
            <a:ext cx="4049125" cy="876848"/>
            <a:chOff x="326687" y="247818"/>
            <a:chExt cx="5880521" cy="725466"/>
          </a:xfrm>
        </p:grpSpPr>
        <p:sp>
          <p:nvSpPr>
            <p:cNvPr id="4"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 name="组合 35"/>
            <p:cNvGrpSpPr/>
            <p:nvPr/>
          </p:nvGrpSpPr>
          <p:grpSpPr>
            <a:xfrm>
              <a:off x="326687" y="247818"/>
              <a:ext cx="4861582" cy="725466"/>
              <a:chOff x="326687" y="247818"/>
              <a:chExt cx="4861582" cy="725466"/>
            </a:xfrm>
          </p:grpSpPr>
          <p:grpSp>
            <p:nvGrpSpPr>
              <p:cNvPr id="6" name="组合 2"/>
              <p:cNvGrpSpPr/>
              <p:nvPr/>
            </p:nvGrpSpPr>
            <p:grpSpPr>
              <a:xfrm>
                <a:off x="349799" y="247818"/>
                <a:ext cx="4791980" cy="261575"/>
                <a:chOff x="349799" y="247818"/>
                <a:chExt cx="4791980" cy="261575"/>
              </a:xfrm>
            </p:grpSpPr>
            <p:cxnSp>
              <p:nvCxnSpPr>
                <p:cNvPr id="2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2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 name="组合 1"/>
              <p:cNvGrpSpPr/>
              <p:nvPr/>
            </p:nvGrpSpPr>
            <p:grpSpPr>
              <a:xfrm>
                <a:off x="349799" y="711709"/>
                <a:ext cx="4815092" cy="261575"/>
                <a:chOff x="358852" y="925118"/>
                <a:chExt cx="4815092" cy="261575"/>
              </a:xfrm>
            </p:grpSpPr>
            <p:cxnSp>
              <p:nvCxnSpPr>
                <p:cNvPr id="1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 name="组合 33"/>
              <p:cNvGrpSpPr/>
              <p:nvPr/>
            </p:nvGrpSpPr>
            <p:grpSpPr>
              <a:xfrm>
                <a:off x="5138963" y="489126"/>
                <a:ext cx="49306" cy="329693"/>
                <a:chOff x="5138963" y="489126"/>
                <a:chExt cx="49306" cy="329693"/>
              </a:xfrm>
            </p:grpSpPr>
            <p:sp>
              <p:nvSpPr>
                <p:cNvPr id="1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36"/>
              <p:cNvGrpSpPr/>
              <p:nvPr/>
            </p:nvGrpSpPr>
            <p:grpSpPr>
              <a:xfrm>
                <a:off x="326687" y="399838"/>
                <a:ext cx="49306" cy="329693"/>
                <a:chOff x="5138963" y="489126"/>
                <a:chExt cx="49306" cy="329693"/>
              </a:xfrm>
            </p:grpSpPr>
            <p:sp>
              <p:nvSpPr>
                <p:cNvPr id="1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4207229" y="1856556"/>
            <a:ext cx="6497372" cy="4053417"/>
          </a:xfrm>
          <a:prstGeom prst="rect">
            <a:avLst/>
          </a:prstGeom>
        </p:spPr>
        <p:txBody>
          <a:bodyPr wrap="square">
            <a:spAutoFit/>
          </a:bodyPr>
          <a:lstStyle/>
          <a:p>
            <a:pPr>
              <a:lnSpc>
                <a:spcPct val="130000"/>
              </a:lnSpc>
            </a:pPr>
            <a:r>
              <a:rPr lang="en-US" altLang="zh-CN" sz="2200" dirty="0"/>
              <a:t>//</a:t>
            </a:r>
            <a:r>
              <a:rPr lang="zh-CN" altLang="en-US" sz="2200" dirty="0">
                <a:latin typeface="Times New Roman" panose="02020603050405020304" pitchFamily="18" charset="0"/>
                <a:cs typeface="Times New Roman" panose="02020603050405020304" pitchFamily="18" charset="0"/>
              </a:rPr>
              <a:t>实现按关键字查找</a:t>
            </a:r>
            <a:endParaRPr lang="zh-CN" altLang="en-US"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&lt;T&gt;::Find(const T&amp; x)</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for (int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=0;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&lt;length;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if(element[</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]==x)</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return i+1;</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	return 0;</a:t>
            </a:r>
            <a:endParaRPr lang="en-US" altLang="zh-CN" sz="2200" dirty="0">
              <a:latin typeface="Times New Roman" panose="02020603050405020304" pitchFamily="18" charset="0"/>
              <a:cs typeface="Times New Roman" panose="02020603050405020304" pitchFamily="18" charset="0"/>
            </a:endParaRPr>
          </a:p>
          <a:p>
            <a:pPr>
              <a:lnSpc>
                <a:spcPct val="130000"/>
              </a:lnSpc>
            </a:pPr>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24" name="组合 39"/>
          <p:cNvGrpSpPr/>
          <p:nvPr/>
        </p:nvGrpSpPr>
        <p:grpSpPr>
          <a:xfrm>
            <a:off x="549001" y="555626"/>
            <a:ext cx="4049125" cy="876848"/>
            <a:chOff x="326687" y="247818"/>
            <a:chExt cx="5880521" cy="725466"/>
          </a:xfrm>
        </p:grpSpPr>
        <p:sp>
          <p:nvSpPr>
            <p:cNvPr id="25"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26" name="组合 35"/>
            <p:cNvGrpSpPr/>
            <p:nvPr/>
          </p:nvGrpSpPr>
          <p:grpSpPr>
            <a:xfrm>
              <a:off x="326687" y="247818"/>
              <a:ext cx="4861582" cy="725466"/>
              <a:chOff x="326687" y="247818"/>
              <a:chExt cx="4861582" cy="725466"/>
            </a:xfrm>
          </p:grpSpPr>
          <p:grpSp>
            <p:nvGrpSpPr>
              <p:cNvPr id="27" name="组合 2"/>
              <p:cNvGrpSpPr/>
              <p:nvPr/>
            </p:nvGrpSpPr>
            <p:grpSpPr>
              <a:xfrm>
                <a:off x="349799" y="247818"/>
                <a:ext cx="4791980" cy="261575"/>
                <a:chOff x="349799" y="247818"/>
                <a:chExt cx="4791980" cy="261575"/>
              </a:xfrm>
            </p:grpSpPr>
            <p:cxnSp>
              <p:nvCxnSpPr>
                <p:cNvPr id="4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0"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1"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8" name="组合 1"/>
              <p:cNvGrpSpPr/>
              <p:nvPr/>
            </p:nvGrpSpPr>
            <p:grpSpPr>
              <a:xfrm>
                <a:off x="349799" y="711709"/>
                <a:ext cx="4815092" cy="261575"/>
                <a:chOff x="358852" y="925118"/>
                <a:chExt cx="4815092" cy="261575"/>
              </a:xfrm>
            </p:grpSpPr>
            <p:cxnSp>
              <p:nvCxnSpPr>
                <p:cNvPr id="3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9" name="组合 33"/>
              <p:cNvGrpSpPr/>
              <p:nvPr/>
            </p:nvGrpSpPr>
            <p:grpSpPr>
              <a:xfrm>
                <a:off x="5138963" y="489126"/>
                <a:ext cx="49306" cy="329693"/>
                <a:chOff x="5138963" y="489126"/>
                <a:chExt cx="49306" cy="329693"/>
              </a:xfrm>
            </p:grpSpPr>
            <p:sp>
              <p:nvSpPr>
                <p:cNvPr id="3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36"/>
              <p:cNvGrpSpPr/>
              <p:nvPr/>
            </p:nvGrpSpPr>
            <p:grpSpPr>
              <a:xfrm>
                <a:off x="326687" y="399838"/>
                <a:ext cx="49306" cy="329693"/>
                <a:chOff x="5138963" y="489126"/>
                <a:chExt cx="49306" cy="329693"/>
              </a:xfrm>
            </p:grpSpPr>
            <p:sp>
              <p:nvSpPr>
                <p:cNvPr id="3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139378" y="2187233"/>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747071" y="2850037"/>
              <a:ext cx="2043302" cy="1569660"/>
            </a:xfrm>
            <a:prstGeom prst="rect">
              <a:avLst/>
            </a:prstGeom>
          </p:spPr>
          <p:txBody>
            <a:bodyPr wrap="square">
              <a:spAutoFit/>
            </a:bodyPr>
            <a:lstStyle/>
            <a:p>
              <a:pPr algn="ct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对抽象数据类型的描述一般用（</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）三元组表示</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sp>
        <p:nvSpPr>
          <p:cNvPr id="42" name="Rectangle 3"/>
          <p:cNvSpPr txBox="1">
            <a:spLocks noChangeArrowheads="1"/>
          </p:cNvSpPr>
          <p:nvPr/>
        </p:nvSpPr>
        <p:spPr>
          <a:xfrm>
            <a:off x="4318782" y="1670038"/>
            <a:ext cx="7177893" cy="3281790"/>
          </a:xfrm>
          <a:prstGeom prst="rect">
            <a:avLst/>
          </a:prstGeom>
          <a:noFill/>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抽象数据类型的定义格式为：</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ADT &lt;</a:t>
            </a:r>
            <a:r>
              <a:rPr lang="zh-CN" altLang="en-US" sz="2400" dirty="0">
                <a:solidFill>
                  <a:srgbClr val="0070C0"/>
                </a:solidFill>
                <a:latin typeface="Times New Roman" panose="02020603050405020304" pitchFamily="18" charset="0"/>
                <a:cs typeface="Times New Roman" panose="02020603050405020304" pitchFamily="18" charset="0"/>
              </a:rPr>
              <a:t>抽象数据类型名</a:t>
            </a:r>
            <a:r>
              <a:rPr lang="en-US" altLang="zh-CN" sz="2400" dirty="0">
                <a:solidFill>
                  <a:srgbClr val="0070C0"/>
                </a:solidFill>
                <a:latin typeface="Times New Roman" panose="02020603050405020304" pitchFamily="18" charset="0"/>
                <a:cs typeface="Times New Roman" panose="02020603050405020304" pitchFamily="18" charset="0"/>
              </a:rPr>
              <a:t>&gt; </a:t>
            </a:r>
            <a:endParaRPr lang="en-US" altLang="zh-CN" sz="2400" dirty="0">
              <a:solidFill>
                <a:srgbClr val="0070C0"/>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	{</a:t>
            </a:r>
            <a:endParaRPr lang="en-US" altLang="zh-CN" sz="2400" dirty="0">
              <a:solidFill>
                <a:srgbClr val="0070C0"/>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数据对象</a:t>
            </a:r>
            <a:r>
              <a:rPr lang="en-US" altLang="zh-CN" sz="2400" dirty="0">
                <a:solidFill>
                  <a:srgbClr val="0070C0"/>
                </a:solidFill>
                <a:latin typeface="Times New Roman" panose="02020603050405020304" pitchFamily="18" charset="0"/>
                <a:cs typeface="Times New Roman" panose="02020603050405020304" pitchFamily="18" charset="0"/>
              </a:rPr>
              <a:t>D</a:t>
            </a: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070C0"/>
                </a:solidFill>
                <a:latin typeface="Times New Roman" panose="02020603050405020304" pitchFamily="18" charset="0"/>
                <a:cs typeface="Times New Roman" panose="02020603050405020304" pitchFamily="18" charset="0"/>
              </a:rPr>
              <a:t>数据对象的定义</a:t>
            </a:r>
            <a:r>
              <a:rPr lang="en-US" altLang="zh-CN" sz="2400" dirty="0">
                <a:solidFill>
                  <a:srgbClr val="0070C0"/>
                </a:solidFill>
                <a:latin typeface="Times New Roman" panose="02020603050405020304" pitchFamily="18" charset="0"/>
                <a:cs typeface="Times New Roman" panose="02020603050405020304" pitchFamily="18" charset="0"/>
              </a:rPr>
              <a:t>〉</a:t>
            </a:r>
            <a:endParaRPr lang="en-US" altLang="zh-CN" sz="2400" dirty="0">
              <a:solidFill>
                <a:srgbClr val="0070C0"/>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数据关系</a:t>
            </a:r>
            <a:r>
              <a:rPr lang="en-US" altLang="zh-CN" sz="2400" dirty="0">
                <a:solidFill>
                  <a:srgbClr val="0070C0"/>
                </a:solidFill>
                <a:latin typeface="Times New Roman" panose="02020603050405020304" pitchFamily="18" charset="0"/>
                <a:cs typeface="Times New Roman" panose="02020603050405020304" pitchFamily="18" charset="0"/>
              </a:rPr>
              <a:t>R</a:t>
            </a: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070C0"/>
                </a:solidFill>
                <a:latin typeface="Times New Roman" panose="02020603050405020304" pitchFamily="18" charset="0"/>
                <a:cs typeface="Times New Roman" panose="02020603050405020304" pitchFamily="18" charset="0"/>
              </a:rPr>
              <a:t>数据关系的定义</a:t>
            </a:r>
            <a:r>
              <a:rPr lang="en-US" altLang="zh-CN" sz="2400" dirty="0">
                <a:solidFill>
                  <a:srgbClr val="0070C0"/>
                </a:solidFill>
                <a:latin typeface="Times New Roman" panose="02020603050405020304" pitchFamily="18" charset="0"/>
                <a:cs typeface="Times New Roman" panose="02020603050405020304" pitchFamily="18" charset="0"/>
              </a:rPr>
              <a:t>〉</a:t>
            </a:r>
            <a:endParaRPr lang="en-US" altLang="zh-CN" sz="2400" dirty="0">
              <a:solidFill>
                <a:srgbClr val="0070C0"/>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基本操作</a:t>
            </a:r>
            <a:r>
              <a:rPr lang="en-US" altLang="zh-CN" sz="2400" dirty="0">
                <a:solidFill>
                  <a:srgbClr val="0070C0"/>
                </a:solidFill>
                <a:latin typeface="Times New Roman" panose="02020603050405020304" pitchFamily="18" charset="0"/>
                <a:cs typeface="Times New Roman" panose="02020603050405020304" pitchFamily="18" charset="0"/>
              </a:rPr>
              <a:t>P</a:t>
            </a:r>
            <a:r>
              <a:rPr lang="zh-CN" altLang="en-US" sz="2400" dirty="0">
                <a:solidFill>
                  <a:srgbClr val="0070C0"/>
                </a:solidFill>
                <a:latin typeface="Times New Roman" panose="02020603050405020304" pitchFamily="18" charset="0"/>
                <a:cs typeface="Times New Roman" panose="02020603050405020304" pitchFamily="18" charset="0"/>
              </a:rPr>
              <a:t>：</a:t>
            </a:r>
            <a:r>
              <a:rPr lang="en-US" altLang="zh-CN"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070C0"/>
                </a:solidFill>
                <a:latin typeface="Times New Roman" panose="02020603050405020304" pitchFamily="18" charset="0"/>
                <a:cs typeface="Times New Roman" panose="02020603050405020304" pitchFamily="18" charset="0"/>
              </a:rPr>
              <a:t>基本操作的定义</a:t>
            </a:r>
            <a:r>
              <a:rPr lang="en-US" altLang="zh-CN" sz="2400" dirty="0">
                <a:solidFill>
                  <a:srgbClr val="0070C0"/>
                </a:solidFill>
                <a:latin typeface="Times New Roman" panose="02020603050405020304" pitchFamily="18" charset="0"/>
                <a:cs typeface="Times New Roman" panose="02020603050405020304" pitchFamily="18" charset="0"/>
              </a:rPr>
              <a:t>〉</a:t>
            </a:r>
            <a:endParaRPr lang="en-US" altLang="zh-CN" sz="2400" dirty="0">
              <a:solidFill>
                <a:srgbClr val="0070C0"/>
              </a:solidFill>
              <a:latin typeface="Times New Roman" panose="02020603050405020304" pitchFamily="18" charset="0"/>
              <a:cs typeface="Times New Roman" panose="02020603050405020304" pitchFamily="18" charset="0"/>
            </a:endParaRPr>
          </a:p>
          <a:p>
            <a:pPr marL="0" indent="0">
              <a:lnSpc>
                <a:spcPct val="110000"/>
              </a:lnSpc>
              <a:buNone/>
            </a:pPr>
            <a:r>
              <a:rPr lang="en-US" altLang="zh-CN" sz="2400" dirty="0">
                <a:solidFill>
                  <a:srgbClr val="0070C0"/>
                </a:solidFill>
                <a:latin typeface="Times New Roman" panose="02020603050405020304" pitchFamily="18" charset="0"/>
                <a:cs typeface="Times New Roman" panose="02020603050405020304" pitchFamily="18" charset="0"/>
              </a:rPr>
              <a:t>	} ADT &lt;</a:t>
            </a:r>
            <a:r>
              <a:rPr lang="zh-CN" altLang="en-US" sz="2400" dirty="0">
                <a:solidFill>
                  <a:srgbClr val="0070C0"/>
                </a:solidFill>
                <a:latin typeface="Times New Roman" panose="02020603050405020304" pitchFamily="18" charset="0"/>
                <a:cs typeface="Times New Roman" panose="02020603050405020304" pitchFamily="18" charset="0"/>
              </a:rPr>
              <a:t>抽象数据类型名</a:t>
            </a:r>
            <a:r>
              <a:rPr lang="en-US" altLang="zh-CN" sz="2400" dirty="0">
                <a:solidFill>
                  <a:srgbClr val="0070C0"/>
                </a:solidFill>
                <a:latin typeface="Times New Roman" panose="02020603050405020304" pitchFamily="18" charset="0"/>
                <a:cs typeface="Times New Roman" panose="02020603050405020304" pitchFamily="18" charset="0"/>
              </a:rPr>
              <a:t>&gt;</a:t>
            </a:r>
            <a:endParaRPr lang="en-US" altLang="zh-CN" sz="2400" dirty="0">
              <a:solidFill>
                <a:srgbClr val="0070C0"/>
              </a:solidFill>
              <a:latin typeface="Times New Roman" panose="02020603050405020304" pitchFamily="18" charset="0"/>
              <a:cs typeface="Times New Roman" panose="02020603050405020304" pitchFamily="18" charset="0"/>
            </a:endParaRPr>
          </a:p>
        </p:txBody>
      </p:sp>
      <p:sp>
        <p:nvSpPr>
          <p:cNvPr id="5" name="文本框 4"/>
          <p:cNvSpPr txBox="1"/>
          <p:nvPr/>
        </p:nvSpPr>
        <p:spPr>
          <a:xfrm>
            <a:off x="4318782" y="5228561"/>
            <a:ext cx="7177892" cy="1107996"/>
          </a:xfrm>
          <a:prstGeom prst="rect">
            <a:avLst/>
          </a:prstGeom>
          <a:noFill/>
        </p:spPr>
        <p:txBody>
          <a:bodyPr wrap="square" rtlCol="0">
            <a:spAutoFit/>
          </a:bodyPr>
          <a:lstStyle/>
          <a:p>
            <a:pPr>
              <a:spcBef>
                <a:spcPts val="1000"/>
              </a:spcBef>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其中，</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D</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是数据对象，</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R</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是</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D</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上的关系集，</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P</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是对</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D</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的基本操作集。</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endParaRPr lang="zh-CN" altLang="en-US" dirty="0">
              <a:latin typeface="Times New Roman" panose="02020603050405020304" pitchFamily="18" charset="0"/>
              <a:cs typeface="Times New Roman" panose="02020603050405020304" pitchFamily="18" charset="0"/>
            </a:endParaRPr>
          </a:p>
        </p:txBody>
      </p:sp>
      <p:grpSp>
        <p:nvGrpSpPr>
          <p:cNvPr id="41" name="组合 39"/>
          <p:cNvGrpSpPr/>
          <p:nvPr/>
        </p:nvGrpSpPr>
        <p:grpSpPr>
          <a:xfrm>
            <a:off x="549002" y="555626"/>
            <a:ext cx="4723157" cy="876848"/>
            <a:chOff x="326687" y="247818"/>
            <a:chExt cx="6218891" cy="725466"/>
          </a:xfrm>
        </p:grpSpPr>
        <p:sp>
          <p:nvSpPr>
            <p:cNvPr id="43" name="文本框 7"/>
            <p:cNvSpPr txBox="1"/>
            <p:nvPr/>
          </p:nvSpPr>
          <p:spPr bwMode="auto">
            <a:xfrm>
              <a:off x="1485427" y="424491"/>
              <a:ext cx="5060151"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抽象数据类型</a:t>
              </a:r>
              <a:endParaRPr lang="zh-CN" altLang="en-US" sz="2400" kern="0" dirty="0">
                <a:solidFill>
                  <a:srgbClr val="0070C0"/>
                </a:solidFill>
                <a:latin typeface="+mn-ea"/>
              </a:endParaRPr>
            </a:p>
          </p:txBody>
        </p:sp>
        <p:grpSp>
          <p:nvGrpSpPr>
            <p:cNvPr id="44" name="组合 35"/>
            <p:cNvGrpSpPr/>
            <p:nvPr/>
          </p:nvGrpSpPr>
          <p:grpSpPr>
            <a:xfrm>
              <a:off x="326687" y="247818"/>
              <a:ext cx="4861582" cy="725466"/>
              <a:chOff x="326687" y="247818"/>
              <a:chExt cx="4861582" cy="725466"/>
            </a:xfrm>
          </p:grpSpPr>
          <p:grpSp>
            <p:nvGrpSpPr>
              <p:cNvPr id="45" name="组合 2"/>
              <p:cNvGrpSpPr/>
              <p:nvPr/>
            </p:nvGrpSpPr>
            <p:grpSpPr>
              <a:xfrm>
                <a:off x="349799" y="247818"/>
                <a:ext cx="4791980" cy="261575"/>
                <a:chOff x="349799" y="247818"/>
                <a:chExt cx="4791980" cy="261575"/>
              </a:xfrm>
            </p:grpSpPr>
            <p:cxnSp>
              <p:nvCxnSpPr>
                <p:cNvPr id="6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6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6" name="组合 1"/>
              <p:cNvGrpSpPr/>
              <p:nvPr/>
            </p:nvGrpSpPr>
            <p:grpSpPr>
              <a:xfrm>
                <a:off x="349799" y="711709"/>
                <a:ext cx="4815092" cy="261575"/>
                <a:chOff x="358852" y="925118"/>
                <a:chExt cx="4815092" cy="261575"/>
              </a:xfrm>
            </p:grpSpPr>
            <p:cxnSp>
              <p:nvCxnSpPr>
                <p:cNvPr id="5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5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7" name="组合 33"/>
              <p:cNvGrpSpPr/>
              <p:nvPr/>
            </p:nvGrpSpPr>
            <p:grpSpPr>
              <a:xfrm>
                <a:off x="5138963" y="489126"/>
                <a:ext cx="49306" cy="329693"/>
                <a:chOff x="5138963" y="489126"/>
                <a:chExt cx="49306" cy="329693"/>
              </a:xfrm>
            </p:grpSpPr>
            <p:sp>
              <p:nvSpPr>
                <p:cNvPr id="5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36"/>
              <p:cNvGrpSpPr/>
              <p:nvPr/>
            </p:nvGrpSpPr>
            <p:grpSpPr>
              <a:xfrm>
                <a:off x="326687" y="399838"/>
                <a:ext cx="49306" cy="329693"/>
                <a:chOff x="5138963" y="489126"/>
                <a:chExt cx="49306" cy="329693"/>
              </a:xfrm>
            </p:grpSpPr>
            <p:sp>
              <p:nvSpPr>
                <p:cNvPr id="4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par>
                          <p:cTn id="20" fill="hold">
                            <p:stCondLst>
                              <p:cond delay="1500"/>
                            </p:stCondLst>
                            <p:childTnLst>
                              <p:par>
                                <p:cTn id="21" presetID="14" presetClass="entr" presetSubtype="10" fill="hold" nodeType="afterEffect">
                                  <p:stCondLst>
                                    <p:cond delay="0"/>
                                  </p:stCondLst>
                                  <p:childTnLst>
                                    <p:set>
                                      <p:cBhvr>
                                        <p:cTn id="22" dur="1" fill="hold">
                                          <p:stCondLst>
                                            <p:cond delay="0"/>
                                          </p:stCondLst>
                                        </p:cTn>
                                        <p:tgtEl>
                                          <p:spTgt spid="42">
                                            <p:txEl>
                                              <p:pRg st="0" end="0"/>
                                            </p:txEl>
                                          </p:spTgt>
                                        </p:tgtEl>
                                        <p:attrNameLst>
                                          <p:attrName>style.visibility</p:attrName>
                                        </p:attrNameLst>
                                      </p:cBhvr>
                                      <p:to>
                                        <p:strVal val="visible"/>
                                      </p:to>
                                    </p:set>
                                    <p:animEffect transition="in" filter="randombar(horizontal)">
                                      <p:cBhvr>
                                        <p:cTn id="23" dur="500"/>
                                        <p:tgtEl>
                                          <p:spTgt spid="42">
                                            <p:txEl>
                                              <p:pRg st="0" end="0"/>
                                            </p:txEl>
                                          </p:spTgt>
                                        </p:tgtEl>
                                      </p:cBhvr>
                                    </p:animEffect>
                                  </p:childTnLst>
                                </p:cTn>
                              </p:par>
                              <p:par>
                                <p:cTn id="24" presetID="14" presetClass="entr" presetSubtype="10" fill="hold" nodeType="withEffect">
                                  <p:stCondLst>
                                    <p:cond delay="0"/>
                                  </p:stCondLst>
                                  <p:childTnLst>
                                    <p:set>
                                      <p:cBhvr>
                                        <p:cTn id="25" dur="1" fill="hold">
                                          <p:stCondLst>
                                            <p:cond delay="0"/>
                                          </p:stCondLst>
                                        </p:cTn>
                                        <p:tgtEl>
                                          <p:spTgt spid="42">
                                            <p:txEl>
                                              <p:pRg st="1" end="1"/>
                                            </p:txEl>
                                          </p:spTgt>
                                        </p:tgtEl>
                                        <p:attrNameLst>
                                          <p:attrName>style.visibility</p:attrName>
                                        </p:attrNameLst>
                                      </p:cBhvr>
                                      <p:to>
                                        <p:strVal val="visible"/>
                                      </p:to>
                                    </p:set>
                                    <p:animEffect transition="in" filter="randombar(horizontal)">
                                      <p:cBhvr>
                                        <p:cTn id="26" dur="500"/>
                                        <p:tgtEl>
                                          <p:spTgt spid="42">
                                            <p:txEl>
                                              <p:pRg st="1" end="1"/>
                                            </p:txEl>
                                          </p:spTgt>
                                        </p:tgtEl>
                                      </p:cBhvr>
                                    </p:animEffect>
                                  </p:childTnLst>
                                </p:cTn>
                              </p:par>
                              <p:par>
                                <p:cTn id="27" presetID="14" presetClass="entr" presetSubtype="10" fill="hold" nodeType="withEffect">
                                  <p:stCondLst>
                                    <p:cond delay="0"/>
                                  </p:stCondLst>
                                  <p:childTnLst>
                                    <p:set>
                                      <p:cBhvr>
                                        <p:cTn id="28" dur="1" fill="hold">
                                          <p:stCondLst>
                                            <p:cond delay="0"/>
                                          </p:stCondLst>
                                        </p:cTn>
                                        <p:tgtEl>
                                          <p:spTgt spid="42">
                                            <p:txEl>
                                              <p:pRg st="2" end="2"/>
                                            </p:txEl>
                                          </p:spTgt>
                                        </p:tgtEl>
                                        <p:attrNameLst>
                                          <p:attrName>style.visibility</p:attrName>
                                        </p:attrNameLst>
                                      </p:cBhvr>
                                      <p:to>
                                        <p:strVal val="visible"/>
                                      </p:to>
                                    </p:set>
                                    <p:animEffect transition="in" filter="randombar(horizontal)">
                                      <p:cBhvr>
                                        <p:cTn id="29" dur="500"/>
                                        <p:tgtEl>
                                          <p:spTgt spid="42">
                                            <p:txEl>
                                              <p:pRg st="2" end="2"/>
                                            </p:txEl>
                                          </p:spTgt>
                                        </p:tgtEl>
                                      </p:cBhvr>
                                    </p:animEffect>
                                  </p:childTnLst>
                                </p:cTn>
                              </p:par>
                              <p:par>
                                <p:cTn id="30" presetID="14" presetClass="entr" presetSubtype="10" fill="hold" nodeType="withEffect">
                                  <p:stCondLst>
                                    <p:cond delay="0"/>
                                  </p:stCondLst>
                                  <p:childTnLst>
                                    <p:set>
                                      <p:cBhvr>
                                        <p:cTn id="31" dur="1" fill="hold">
                                          <p:stCondLst>
                                            <p:cond delay="0"/>
                                          </p:stCondLst>
                                        </p:cTn>
                                        <p:tgtEl>
                                          <p:spTgt spid="42">
                                            <p:txEl>
                                              <p:pRg st="3" end="3"/>
                                            </p:txEl>
                                          </p:spTgt>
                                        </p:tgtEl>
                                        <p:attrNameLst>
                                          <p:attrName>style.visibility</p:attrName>
                                        </p:attrNameLst>
                                      </p:cBhvr>
                                      <p:to>
                                        <p:strVal val="visible"/>
                                      </p:to>
                                    </p:set>
                                    <p:animEffect transition="in" filter="randombar(horizontal)">
                                      <p:cBhvr>
                                        <p:cTn id="32" dur="500"/>
                                        <p:tgtEl>
                                          <p:spTgt spid="42">
                                            <p:txEl>
                                              <p:pRg st="3" end="3"/>
                                            </p:txEl>
                                          </p:spTgt>
                                        </p:tgtEl>
                                      </p:cBhvr>
                                    </p:animEffect>
                                  </p:childTnLst>
                                </p:cTn>
                              </p:par>
                              <p:par>
                                <p:cTn id="33" presetID="14" presetClass="entr" presetSubtype="10" fill="hold" nodeType="withEffect">
                                  <p:stCondLst>
                                    <p:cond delay="0"/>
                                  </p:stCondLst>
                                  <p:childTnLst>
                                    <p:set>
                                      <p:cBhvr>
                                        <p:cTn id="34" dur="1" fill="hold">
                                          <p:stCondLst>
                                            <p:cond delay="0"/>
                                          </p:stCondLst>
                                        </p:cTn>
                                        <p:tgtEl>
                                          <p:spTgt spid="42">
                                            <p:txEl>
                                              <p:pRg st="4" end="4"/>
                                            </p:txEl>
                                          </p:spTgt>
                                        </p:tgtEl>
                                        <p:attrNameLst>
                                          <p:attrName>style.visibility</p:attrName>
                                        </p:attrNameLst>
                                      </p:cBhvr>
                                      <p:to>
                                        <p:strVal val="visible"/>
                                      </p:to>
                                    </p:set>
                                    <p:animEffect transition="in" filter="randombar(horizontal)">
                                      <p:cBhvr>
                                        <p:cTn id="35" dur="500"/>
                                        <p:tgtEl>
                                          <p:spTgt spid="42">
                                            <p:txEl>
                                              <p:pRg st="4" end="4"/>
                                            </p:txEl>
                                          </p:spTgt>
                                        </p:tgtEl>
                                      </p:cBhvr>
                                    </p:animEffect>
                                  </p:childTnLst>
                                </p:cTn>
                              </p:par>
                              <p:par>
                                <p:cTn id="36" presetID="14" presetClass="entr" presetSubtype="10" fill="hold" nodeType="withEffect">
                                  <p:stCondLst>
                                    <p:cond delay="0"/>
                                  </p:stCondLst>
                                  <p:childTnLst>
                                    <p:set>
                                      <p:cBhvr>
                                        <p:cTn id="37" dur="1" fill="hold">
                                          <p:stCondLst>
                                            <p:cond delay="0"/>
                                          </p:stCondLst>
                                        </p:cTn>
                                        <p:tgtEl>
                                          <p:spTgt spid="42">
                                            <p:txEl>
                                              <p:pRg st="5" end="5"/>
                                            </p:txEl>
                                          </p:spTgt>
                                        </p:tgtEl>
                                        <p:attrNameLst>
                                          <p:attrName>style.visibility</p:attrName>
                                        </p:attrNameLst>
                                      </p:cBhvr>
                                      <p:to>
                                        <p:strVal val="visible"/>
                                      </p:to>
                                    </p:set>
                                    <p:animEffect transition="in" filter="randombar(horizontal)">
                                      <p:cBhvr>
                                        <p:cTn id="38" dur="500"/>
                                        <p:tgtEl>
                                          <p:spTgt spid="42">
                                            <p:txEl>
                                              <p:pRg st="5" end="5"/>
                                            </p:txEl>
                                          </p:spTgt>
                                        </p:tgtEl>
                                      </p:cBhvr>
                                    </p:animEffect>
                                  </p:childTnLst>
                                </p:cTn>
                              </p:par>
                              <p:par>
                                <p:cTn id="39" presetID="14" presetClass="entr" presetSubtype="10" fill="hold" nodeType="withEffect">
                                  <p:stCondLst>
                                    <p:cond delay="0"/>
                                  </p:stCondLst>
                                  <p:childTnLst>
                                    <p:set>
                                      <p:cBhvr>
                                        <p:cTn id="40" dur="1" fill="hold">
                                          <p:stCondLst>
                                            <p:cond delay="0"/>
                                          </p:stCondLst>
                                        </p:cTn>
                                        <p:tgtEl>
                                          <p:spTgt spid="42">
                                            <p:txEl>
                                              <p:pRg st="6" end="6"/>
                                            </p:txEl>
                                          </p:spTgt>
                                        </p:tgtEl>
                                        <p:attrNameLst>
                                          <p:attrName>style.visibility</p:attrName>
                                        </p:attrNameLst>
                                      </p:cBhvr>
                                      <p:to>
                                        <p:strVal val="visible"/>
                                      </p:to>
                                    </p:set>
                                    <p:animEffect transition="in" filter="randombar(horizontal)">
                                      <p:cBhvr>
                                        <p:cTn id="41" dur="500"/>
                                        <p:tgtEl>
                                          <p:spTgt spid="42">
                                            <p:txEl>
                                              <p:pRg st="6" end="6"/>
                                            </p:txEl>
                                          </p:spTgt>
                                        </p:tgtEl>
                                      </p:cBhvr>
                                    </p:animEffect>
                                  </p:childTnLst>
                                </p:cTn>
                              </p:par>
                            </p:childTnLst>
                          </p:cTn>
                        </p:par>
                        <p:par>
                          <p:cTn id="42" fill="hold">
                            <p:stCondLst>
                              <p:cond delay="2000"/>
                            </p:stCondLst>
                            <p:childTnLst>
                              <p:par>
                                <p:cTn id="43" presetID="22" presetClass="entr" presetSubtype="8" fill="hold" nodeType="afterEffect">
                                  <p:stCondLst>
                                    <p:cond delay="0"/>
                                  </p:stCondLst>
                                  <p:childTnLst>
                                    <p:set>
                                      <p:cBhvr>
                                        <p:cTn id="44" dur="1" fill="hold">
                                          <p:stCondLst>
                                            <p:cond delay="0"/>
                                          </p:stCondLst>
                                        </p:cTn>
                                        <p:tgtEl>
                                          <p:spTgt spid="5">
                                            <p:txEl>
                                              <p:pRg st="0" end="0"/>
                                            </p:txEl>
                                          </p:spTgt>
                                        </p:tgtEl>
                                        <p:attrNameLst>
                                          <p:attrName>style.visibility</p:attrName>
                                        </p:attrNameLst>
                                      </p:cBhvr>
                                      <p:to>
                                        <p:strVal val="visible"/>
                                      </p:to>
                                    </p:set>
                                    <p:animEffect transition="in" filter="wipe(left)">
                                      <p:cBhvr>
                                        <p:cTn id="4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2554575" y="1723935"/>
            <a:ext cx="9658975" cy="4832092"/>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实现按位置删除</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(int k, T&amp; 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k,x</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for (int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=k-1;i&lt;length-1;i++)</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element[</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]=element[i+1];	//</a:t>
            </a:r>
            <a:r>
              <a:rPr lang="zh-CN" altLang="en-US" sz="2200" dirty="0">
                <a:latin typeface="Times New Roman" panose="02020603050405020304" pitchFamily="18" charset="0"/>
                <a:cs typeface="Times New Roman" panose="02020603050405020304" pitchFamily="18" charset="0"/>
              </a:rPr>
              <a:t>移动元素</a:t>
            </a:r>
            <a:endParaRPr lang="zh-CN" altLang="en-US" sz="2200" dirty="0">
              <a:latin typeface="Times New Roman" panose="02020603050405020304" pitchFamily="18" charset="0"/>
              <a:cs typeface="Times New Roman" panose="02020603050405020304" pitchFamily="18" charset="0"/>
            </a:endParaRPr>
          </a:p>
          <a:p>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length--;	     			//</a:t>
            </a:r>
            <a:r>
              <a:rPr lang="zh-CN" altLang="en-US" sz="2200" dirty="0">
                <a:latin typeface="Times New Roman" panose="02020603050405020304" pitchFamily="18" charset="0"/>
                <a:cs typeface="Times New Roman" panose="02020603050405020304" pitchFamily="18" charset="0"/>
              </a:rPr>
              <a:t>表长</a:t>
            </a:r>
            <a:r>
              <a:rPr lang="en-US" altLang="zh-CN" sz="2200" dirty="0">
                <a:latin typeface="Times New Roman" panose="02020603050405020304" pitchFamily="18" charset="0"/>
                <a:cs typeface="Times New Roman" panose="02020603050405020304" pitchFamily="18" charset="0"/>
              </a:rPr>
              <a:t>-1</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else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元素下标越界，删除失败</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return *this</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3" name="组合 39"/>
          <p:cNvGrpSpPr/>
          <p:nvPr/>
        </p:nvGrpSpPr>
        <p:grpSpPr>
          <a:xfrm>
            <a:off x="549001" y="555626"/>
            <a:ext cx="4049125" cy="876848"/>
            <a:chOff x="326687" y="247818"/>
            <a:chExt cx="5880521" cy="725466"/>
          </a:xfrm>
        </p:grpSpPr>
        <p:sp>
          <p:nvSpPr>
            <p:cNvPr id="4"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 name="组合 35"/>
            <p:cNvGrpSpPr/>
            <p:nvPr/>
          </p:nvGrpSpPr>
          <p:grpSpPr>
            <a:xfrm>
              <a:off x="326687" y="247818"/>
              <a:ext cx="4861582" cy="725466"/>
              <a:chOff x="326687" y="247818"/>
              <a:chExt cx="4861582" cy="725466"/>
            </a:xfrm>
          </p:grpSpPr>
          <p:grpSp>
            <p:nvGrpSpPr>
              <p:cNvPr id="6" name="组合 2"/>
              <p:cNvGrpSpPr/>
              <p:nvPr/>
            </p:nvGrpSpPr>
            <p:grpSpPr>
              <a:xfrm>
                <a:off x="349799" y="247818"/>
                <a:ext cx="4791980" cy="261575"/>
                <a:chOff x="349799" y="247818"/>
                <a:chExt cx="4791980" cy="261575"/>
              </a:xfrm>
            </p:grpSpPr>
            <p:cxnSp>
              <p:nvCxnSpPr>
                <p:cNvPr id="2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2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 name="组合 1"/>
              <p:cNvGrpSpPr/>
              <p:nvPr/>
            </p:nvGrpSpPr>
            <p:grpSpPr>
              <a:xfrm>
                <a:off x="349799" y="711709"/>
                <a:ext cx="4815092" cy="261575"/>
                <a:chOff x="358852" y="925118"/>
                <a:chExt cx="4815092" cy="261575"/>
              </a:xfrm>
            </p:grpSpPr>
            <p:cxnSp>
              <p:nvCxnSpPr>
                <p:cNvPr id="1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 name="组合 33"/>
              <p:cNvGrpSpPr/>
              <p:nvPr/>
            </p:nvGrpSpPr>
            <p:grpSpPr>
              <a:xfrm>
                <a:off x="5138963" y="489126"/>
                <a:ext cx="49306" cy="329693"/>
                <a:chOff x="5138963" y="489126"/>
                <a:chExt cx="49306" cy="329693"/>
              </a:xfrm>
            </p:grpSpPr>
            <p:sp>
              <p:nvSpPr>
                <p:cNvPr id="1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36"/>
              <p:cNvGrpSpPr/>
              <p:nvPr/>
            </p:nvGrpSpPr>
            <p:grpSpPr>
              <a:xfrm>
                <a:off x="326687" y="399838"/>
                <a:ext cx="49306" cy="329693"/>
                <a:chOff x="5138963" y="489126"/>
                <a:chExt cx="49306" cy="329693"/>
              </a:xfrm>
            </p:grpSpPr>
            <p:sp>
              <p:nvSpPr>
                <p:cNvPr id="1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4444896" y="1585573"/>
            <a:ext cx="6273380" cy="4561249"/>
          </a:xfrm>
          <a:prstGeom prst="rect">
            <a:avLst/>
          </a:prstGeom>
        </p:spPr>
        <p:txBody>
          <a:bodyPr wrap="square">
            <a:spAutoFit/>
          </a:bodyPr>
          <a:lstStyle/>
          <a:p>
            <a:pPr>
              <a:lnSpc>
                <a:spcPct val="120000"/>
              </a:lnSpc>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实现按位置修改元素</a:t>
            </a:r>
            <a:endParaRPr lang="zh-CN" altLang="en-US"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ModifyData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if (k&lt;1 || k&gt;length) </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element[k-1]=x;</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120000"/>
              </a:lnSpc>
            </a:pPr>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6" name="组合 39"/>
          <p:cNvGrpSpPr/>
          <p:nvPr/>
        </p:nvGrpSpPr>
        <p:grpSpPr>
          <a:xfrm>
            <a:off x="549001" y="555626"/>
            <a:ext cx="4049125" cy="876848"/>
            <a:chOff x="326687" y="247818"/>
            <a:chExt cx="5880521" cy="725466"/>
          </a:xfrm>
        </p:grpSpPr>
        <p:sp>
          <p:nvSpPr>
            <p:cNvPr id="7"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8" name="组合 35"/>
            <p:cNvGrpSpPr/>
            <p:nvPr/>
          </p:nvGrpSpPr>
          <p:grpSpPr>
            <a:xfrm>
              <a:off x="326687" y="247818"/>
              <a:ext cx="4861582" cy="725466"/>
              <a:chOff x="326687" y="247818"/>
              <a:chExt cx="4861582" cy="725466"/>
            </a:xfrm>
          </p:grpSpPr>
          <p:grpSp>
            <p:nvGrpSpPr>
              <p:cNvPr id="9" name="组合 2"/>
              <p:cNvGrpSpPr/>
              <p:nvPr/>
            </p:nvGrpSpPr>
            <p:grpSpPr>
              <a:xfrm>
                <a:off x="349799" y="247818"/>
                <a:ext cx="4791980" cy="261575"/>
                <a:chOff x="349799" y="247818"/>
                <a:chExt cx="4791980" cy="261575"/>
              </a:xfrm>
            </p:grpSpPr>
            <p:cxnSp>
              <p:nvCxnSpPr>
                <p:cNvPr id="27"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0"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0" name="组合 1"/>
              <p:cNvGrpSpPr/>
              <p:nvPr/>
            </p:nvGrpSpPr>
            <p:grpSpPr>
              <a:xfrm>
                <a:off x="349799" y="711709"/>
                <a:ext cx="4815092" cy="261575"/>
                <a:chOff x="358852" y="925118"/>
                <a:chExt cx="4815092" cy="261575"/>
              </a:xfrm>
            </p:grpSpPr>
            <p:cxnSp>
              <p:nvCxnSpPr>
                <p:cNvPr id="17"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1" name="组合 33"/>
              <p:cNvGrpSpPr/>
              <p:nvPr/>
            </p:nvGrpSpPr>
            <p:grpSpPr>
              <a:xfrm>
                <a:off x="5138963" y="489126"/>
                <a:ext cx="49306" cy="329693"/>
                <a:chOff x="5138963" y="489126"/>
                <a:chExt cx="49306" cy="329693"/>
              </a:xfrm>
            </p:grpSpPr>
            <p:sp>
              <p:nvSpPr>
                <p:cNvPr id="15"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36"/>
              <p:cNvGrpSpPr/>
              <p:nvPr/>
            </p:nvGrpSpPr>
            <p:grpSpPr>
              <a:xfrm>
                <a:off x="326687" y="399838"/>
                <a:ext cx="49306" cy="329693"/>
                <a:chOff x="5138963" y="489126"/>
                <a:chExt cx="49306" cy="329693"/>
              </a:xfrm>
            </p:grpSpPr>
            <p:sp>
              <p:nvSpPr>
                <p:cNvPr id="13"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2729633" y="1950853"/>
            <a:ext cx="7878843" cy="4493538"/>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实现按关键字删除</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DeleteByKey</a:t>
            </a:r>
            <a:r>
              <a:rPr lang="en-US" altLang="zh-CN" sz="2200" dirty="0">
                <a:latin typeface="Times New Roman" panose="02020603050405020304" pitchFamily="18" charset="0"/>
                <a:cs typeface="Times New Roman" panose="02020603050405020304" pitchFamily="18" charset="0"/>
              </a:rPr>
              <a:t>(const T&amp; </a:t>
            </a:r>
            <a:r>
              <a:rPr lang="en-US" altLang="zh-CN" sz="2200" dirty="0" err="1">
                <a:latin typeface="Times New Roman" panose="02020603050405020304" pitchFamily="18" charset="0"/>
                <a:cs typeface="Times New Roman" panose="02020603050405020304" pitchFamily="18" charset="0"/>
              </a:rPr>
              <a:t>x,T</a:t>
            </a:r>
            <a:r>
              <a:rPr lang="en-US" altLang="zh-CN" sz="2200" dirty="0">
                <a:latin typeface="Times New Roman" panose="02020603050405020304" pitchFamily="18" charset="0"/>
                <a:cs typeface="Times New Roman" panose="02020603050405020304" pitchFamily="18" charset="0"/>
              </a:rPr>
              <a:t>&amp; y)</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int index=Find(x);    //</a:t>
            </a:r>
            <a:r>
              <a:rPr lang="zh-CN" altLang="en-US" sz="2200" dirty="0">
                <a:latin typeface="Times New Roman" panose="02020603050405020304" pitchFamily="18" charset="0"/>
                <a:cs typeface="Times New Roman" panose="02020603050405020304" pitchFamily="18" charset="0"/>
              </a:rPr>
              <a:t>得到要删除元素的位置</a:t>
            </a:r>
            <a:endParaRPr lang="zh-CN" altLang="en-US" sz="2200" dirty="0">
              <a:latin typeface="Times New Roman" panose="02020603050405020304" pitchFamily="18" charset="0"/>
              <a:cs typeface="Times New Roman" panose="02020603050405020304" pitchFamily="18" charset="0"/>
            </a:endParaRPr>
          </a:p>
          <a:p>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if (index!=0)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(index, y);</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没有此元素，删除失败</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*this;</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24" name="组合 39"/>
          <p:cNvGrpSpPr/>
          <p:nvPr/>
        </p:nvGrpSpPr>
        <p:grpSpPr>
          <a:xfrm>
            <a:off x="549001" y="555626"/>
            <a:ext cx="4049125" cy="876848"/>
            <a:chOff x="326687" y="247818"/>
            <a:chExt cx="5880521" cy="725466"/>
          </a:xfrm>
        </p:grpSpPr>
        <p:sp>
          <p:nvSpPr>
            <p:cNvPr id="25"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26" name="组合 35"/>
            <p:cNvGrpSpPr/>
            <p:nvPr/>
          </p:nvGrpSpPr>
          <p:grpSpPr>
            <a:xfrm>
              <a:off x="326687" y="247818"/>
              <a:ext cx="4861582" cy="725466"/>
              <a:chOff x="326687" y="247818"/>
              <a:chExt cx="4861582" cy="725466"/>
            </a:xfrm>
          </p:grpSpPr>
          <p:grpSp>
            <p:nvGrpSpPr>
              <p:cNvPr id="27" name="组合 2"/>
              <p:cNvGrpSpPr/>
              <p:nvPr/>
            </p:nvGrpSpPr>
            <p:grpSpPr>
              <a:xfrm>
                <a:off x="349799" y="247818"/>
                <a:ext cx="4791980" cy="261575"/>
                <a:chOff x="349799" y="247818"/>
                <a:chExt cx="4791980" cy="261575"/>
              </a:xfrm>
            </p:grpSpPr>
            <p:cxnSp>
              <p:nvCxnSpPr>
                <p:cNvPr id="4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69"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8" name="组合 1"/>
              <p:cNvGrpSpPr/>
              <p:nvPr/>
            </p:nvGrpSpPr>
            <p:grpSpPr>
              <a:xfrm>
                <a:off x="349799" y="711709"/>
                <a:ext cx="4815092" cy="261575"/>
                <a:chOff x="358852" y="925118"/>
                <a:chExt cx="4815092" cy="261575"/>
              </a:xfrm>
            </p:grpSpPr>
            <p:cxnSp>
              <p:nvCxnSpPr>
                <p:cNvPr id="3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9" name="组合 33"/>
              <p:cNvGrpSpPr/>
              <p:nvPr/>
            </p:nvGrpSpPr>
            <p:grpSpPr>
              <a:xfrm>
                <a:off x="5138963" y="489126"/>
                <a:ext cx="49306" cy="329693"/>
                <a:chOff x="5138963" y="489126"/>
                <a:chExt cx="49306" cy="329693"/>
              </a:xfrm>
            </p:grpSpPr>
            <p:sp>
              <p:nvSpPr>
                <p:cNvPr id="3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0" name="组合 36"/>
              <p:cNvGrpSpPr/>
              <p:nvPr/>
            </p:nvGrpSpPr>
            <p:grpSpPr>
              <a:xfrm>
                <a:off x="326687" y="399838"/>
                <a:ext cx="49306" cy="329693"/>
                <a:chOff x="5138963" y="489126"/>
                <a:chExt cx="49306" cy="329693"/>
              </a:xfrm>
            </p:grpSpPr>
            <p:sp>
              <p:nvSpPr>
                <p:cNvPr id="3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矩形 44"/>
          <p:cNvSpPr/>
          <p:nvPr/>
        </p:nvSpPr>
        <p:spPr>
          <a:xfrm>
            <a:off x="3390561" y="1602338"/>
            <a:ext cx="8113655" cy="4832092"/>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实现顺序表的输出</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void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OutPut</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a:t>
            </a:r>
            <a:r>
              <a:rPr lang="en-US" altLang="zh-CN" sz="2200" dirty="0">
                <a:solidFill>
                  <a:srgbClr val="FF0000"/>
                </a:solidFill>
                <a:latin typeface="Times New Roman" panose="02020603050405020304" pitchFamily="18" charset="0"/>
                <a:cs typeface="Times New Roman" panose="02020603050405020304" pitchFamily="18" charset="0"/>
              </a:rPr>
              <a:t>out</a:t>
            </a:r>
            <a:r>
              <a:rPr lang="en-US" altLang="zh-CN" sz="2200" dirty="0">
                <a:latin typeface="Times New Roman" panose="02020603050405020304" pitchFamily="18" charset="0"/>
                <a:cs typeface="Times New Roman" panose="02020603050405020304" pitchFamily="18" charset="0"/>
              </a:rPr>
              <a:t>) const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for(int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=0;i&lt;</a:t>
            </a:r>
            <a:r>
              <a:rPr lang="en-US" altLang="zh-CN" sz="2200" dirty="0" err="1">
                <a:latin typeface="Times New Roman" panose="02020603050405020304" pitchFamily="18" charset="0"/>
                <a:cs typeface="Times New Roman" panose="02020603050405020304" pitchFamily="18" charset="0"/>
              </a:rPr>
              <a:t>length;i</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out</a:t>
            </a:r>
            <a:r>
              <a:rPr lang="en-US" altLang="zh-CN" sz="2200" dirty="0">
                <a:latin typeface="Times New Roman" panose="02020603050405020304" pitchFamily="18" charset="0"/>
                <a:cs typeface="Times New Roman" panose="02020603050405020304" pitchFamily="18" charset="0"/>
              </a:rPr>
              <a:t>&lt;&lt;element[</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r>
              <a:rPr lang="zh-CN" altLang="en-US" sz="2200" dirty="0">
                <a:solidFill>
                  <a:srgbClr val="FF0000"/>
                </a:solidFill>
                <a:latin typeface="Times New Roman" panose="02020603050405020304" pitchFamily="18" charset="0"/>
                <a:cs typeface="Times New Roman" panose="02020603050405020304" pitchFamily="18" charset="0"/>
              </a:rPr>
              <a:t>重载插入运算符</a:t>
            </a:r>
            <a:r>
              <a:rPr lang="en-US" altLang="zh-CN" sz="2200" dirty="0">
                <a:solidFill>
                  <a:srgbClr val="FF0000"/>
                </a:solidFill>
                <a:latin typeface="Times New Roman" panose="02020603050405020304" pitchFamily="18" charset="0"/>
                <a:cs typeface="Times New Roman" panose="02020603050405020304" pitchFamily="18" charset="0"/>
              </a:rPr>
              <a:t>&lt;&lt;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operator&lt;&lt;(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a:t>
            </a:r>
            <a:r>
              <a:rPr lang="en-US" altLang="zh-CN" sz="2200" dirty="0" err="1">
                <a:latin typeface="Times New Roman" panose="02020603050405020304" pitchFamily="18" charset="0"/>
                <a:cs typeface="Times New Roman" panose="02020603050405020304" pitchFamily="18" charset="0"/>
              </a:rPr>
              <a:t>out,const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&lt;T&gt;&amp; 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x.OutPut</a:t>
            </a:r>
            <a:r>
              <a:rPr lang="en-US" altLang="zh-CN" sz="2200" dirty="0">
                <a:latin typeface="Times New Roman" panose="02020603050405020304" pitchFamily="18" charset="0"/>
                <a:cs typeface="Times New Roman" panose="02020603050405020304" pitchFamily="18" charset="0"/>
              </a:rPr>
              <a:t>(out);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out;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3" name="组合 39"/>
          <p:cNvGrpSpPr/>
          <p:nvPr/>
        </p:nvGrpSpPr>
        <p:grpSpPr>
          <a:xfrm>
            <a:off x="549001" y="555626"/>
            <a:ext cx="4049125" cy="876848"/>
            <a:chOff x="326687" y="247818"/>
            <a:chExt cx="5880521" cy="725466"/>
          </a:xfrm>
        </p:grpSpPr>
        <p:sp>
          <p:nvSpPr>
            <p:cNvPr id="4"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5" name="组合 35"/>
            <p:cNvGrpSpPr/>
            <p:nvPr/>
          </p:nvGrpSpPr>
          <p:grpSpPr>
            <a:xfrm>
              <a:off x="326687" y="247818"/>
              <a:ext cx="4861582" cy="725466"/>
              <a:chOff x="326687" y="247818"/>
              <a:chExt cx="4861582" cy="725466"/>
            </a:xfrm>
          </p:grpSpPr>
          <p:grpSp>
            <p:nvGrpSpPr>
              <p:cNvPr id="6" name="组合 2"/>
              <p:cNvGrpSpPr/>
              <p:nvPr/>
            </p:nvGrpSpPr>
            <p:grpSpPr>
              <a:xfrm>
                <a:off x="349799" y="247818"/>
                <a:ext cx="4791980" cy="261575"/>
                <a:chOff x="349799" y="247818"/>
                <a:chExt cx="4791980" cy="261575"/>
              </a:xfrm>
            </p:grpSpPr>
            <p:cxnSp>
              <p:nvCxnSpPr>
                <p:cNvPr id="2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2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 name="组合 1"/>
              <p:cNvGrpSpPr/>
              <p:nvPr/>
            </p:nvGrpSpPr>
            <p:grpSpPr>
              <a:xfrm>
                <a:off x="349799" y="711709"/>
                <a:ext cx="4815092" cy="261575"/>
                <a:chOff x="358852" y="925118"/>
                <a:chExt cx="4815092" cy="261575"/>
              </a:xfrm>
            </p:grpSpPr>
            <p:cxnSp>
              <p:nvCxnSpPr>
                <p:cNvPr id="1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 name="组合 33"/>
              <p:cNvGrpSpPr/>
              <p:nvPr/>
            </p:nvGrpSpPr>
            <p:grpSpPr>
              <a:xfrm>
                <a:off x="5138963" y="489126"/>
                <a:ext cx="49306" cy="329693"/>
                <a:chOff x="5138963" y="489126"/>
                <a:chExt cx="49306" cy="329693"/>
              </a:xfrm>
            </p:grpSpPr>
            <p:sp>
              <p:nvSpPr>
                <p:cNvPr id="1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36"/>
              <p:cNvGrpSpPr/>
              <p:nvPr/>
            </p:nvGrpSpPr>
            <p:grpSpPr>
              <a:xfrm>
                <a:off x="326687" y="399838"/>
                <a:ext cx="49306" cy="329693"/>
                <a:chOff x="5138963" y="489126"/>
                <a:chExt cx="49306" cy="329693"/>
              </a:xfrm>
            </p:grpSpPr>
            <p:sp>
              <p:nvSpPr>
                <p:cNvPr id="1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randombar(horizontal)">
                                      <p:cBhvr>
                                        <p:cTn id="1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74765" y="3040513"/>
            <a:ext cx="1776995" cy="1772701"/>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0070C0"/>
                  </a:solidFill>
                </a:endParaRPr>
              </a:p>
            </p:txBody>
          </p:sp>
        </p:grpSp>
        <p:sp>
          <p:nvSpPr>
            <p:cNvPr id="2" name="矩形 1"/>
            <p:cNvSpPr/>
            <p:nvPr/>
          </p:nvSpPr>
          <p:spPr>
            <a:xfrm>
              <a:off x="1392171" y="3479813"/>
              <a:ext cx="1357541" cy="560064"/>
            </a:xfrm>
            <a:prstGeom prst="rect">
              <a:avLst/>
            </a:prstGeom>
          </p:spPr>
          <p:txBody>
            <a:bodyPr wrap="square">
              <a:spAutoFit/>
            </a:bodyPr>
            <a:lstStyle/>
            <a:p>
              <a:r>
                <a:rPr lang="zh-CN" altLang="en-US" sz="2800" b="1" dirty="0">
                  <a:solidFill>
                    <a:srgbClr val="0070C0"/>
                  </a:solidFill>
                </a:rPr>
                <a:t>提示</a:t>
              </a:r>
              <a:endParaRPr lang="zh-CN" altLang="en-US" sz="2800" dirty="0">
                <a:solidFill>
                  <a:srgbClr val="0070C0"/>
                </a:solidFill>
              </a:endParaRPr>
            </a:p>
          </p:txBody>
        </p:sp>
      </p:grpSp>
      <p:sp>
        <p:nvSpPr>
          <p:cNvPr id="79" name="矩形 2"/>
          <p:cNvSpPr/>
          <p:nvPr/>
        </p:nvSpPr>
        <p:spPr>
          <a:xfrm>
            <a:off x="2282430" y="1889760"/>
            <a:ext cx="9334635" cy="3971109"/>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271351" y="2075399"/>
            <a:ext cx="8267700" cy="38638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C++</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语言实现的顺序表，一个顺序表就是一个对象，该对象将顺序表中的数据元素和相关操作封装在一起。由于现在大部分的编译器要求将模板类的声明和实现放在一个文件中，所以对每种的类模板声明及其实现都存储在一个头文件中。</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nSpc>
                <a:spcPct val="150000"/>
              </a:lnSpc>
              <a:buNone/>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将</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描述</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关于顺序表类模板的声明代码和</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描述</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关于顺序表类模板的实现代码一起存储在</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LinearList.h</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文件中，以后就可以基于该类模板快速完成顺序表相关应用问题的求解。</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78" name="组合 39"/>
          <p:cNvGrpSpPr/>
          <p:nvPr/>
        </p:nvGrpSpPr>
        <p:grpSpPr>
          <a:xfrm>
            <a:off x="549001" y="555626"/>
            <a:ext cx="4049125" cy="876848"/>
            <a:chOff x="326687" y="247818"/>
            <a:chExt cx="5880521" cy="725466"/>
          </a:xfrm>
        </p:grpSpPr>
        <p:sp>
          <p:nvSpPr>
            <p:cNvPr id="81" name="文本框 7"/>
            <p:cNvSpPr txBox="1"/>
            <p:nvPr/>
          </p:nvSpPr>
          <p:spPr bwMode="auto">
            <a:xfrm>
              <a:off x="1147055" y="394958"/>
              <a:ext cx="5060153"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pitchFamily="2" charset="-122"/>
                  <a:ea typeface="锐字锐线梦想黑简1.0" panose="02010604000000000000" pitchFamily="2" charset="-122"/>
                </a:rPr>
                <a:t>顺序表类的实现</a:t>
              </a:r>
              <a:endParaRPr lang="zh-CN" altLang="en-US" sz="2400" kern="0" dirty="0">
                <a:solidFill>
                  <a:srgbClr val="0070C0"/>
                </a:solidFill>
                <a:latin typeface="锐字锐线梦想黑简1.0" panose="02010604000000000000" pitchFamily="2" charset="-122"/>
                <a:ea typeface="锐字锐线梦想黑简1.0" panose="02010604000000000000" pitchFamily="2" charset="-122"/>
              </a:endParaRPr>
            </a:p>
          </p:txBody>
        </p:sp>
        <p:grpSp>
          <p:nvGrpSpPr>
            <p:cNvPr id="82" name="组合 35"/>
            <p:cNvGrpSpPr/>
            <p:nvPr/>
          </p:nvGrpSpPr>
          <p:grpSpPr>
            <a:xfrm>
              <a:off x="326687" y="247818"/>
              <a:ext cx="4861582" cy="725466"/>
              <a:chOff x="326687" y="247818"/>
              <a:chExt cx="4861582" cy="725466"/>
            </a:xfrm>
          </p:grpSpPr>
          <p:grpSp>
            <p:nvGrpSpPr>
              <p:cNvPr id="83" name="组合 2"/>
              <p:cNvGrpSpPr/>
              <p:nvPr/>
            </p:nvGrpSpPr>
            <p:grpSpPr>
              <a:xfrm>
                <a:off x="349799" y="247818"/>
                <a:ext cx="4791980" cy="261575"/>
                <a:chOff x="349799" y="247818"/>
                <a:chExt cx="4791980" cy="261575"/>
              </a:xfrm>
            </p:grpSpPr>
            <p:cxnSp>
              <p:nvCxnSpPr>
                <p:cNvPr id="98"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3"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1"/>
              <p:cNvGrpSpPr/>
              <p:nvPr/>
            </p:nvGrpSpPr>
            <p:grpSpPr>
              <a:xfrm>
                <a:off x="349799" y="711709"/>
                <a:ext cx="4815092" cy="261575"/>
                <a:chOff x="358852" y="925118"/>
                <a:chExt cx="4815092" cy="261575"/>
              </a:xfrm>
            </p:grpSpPr>
            <p:cxnSp>
              <p:nvCxnSpPr>
                <p:cNvPr id="91"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7"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5" name="组合 33"/>
              <p:cNvGrpSpPr/>
              <p:nvPr/>
            </p:nvGrpSpPr>
            <p:grpSpPr>
              <a:xfrm>
                <a:off x="5138963" y="489126"/>
                <a:ext cx="49306" cy="329693"/>
                <a:chOff x="5138963" y="489126"/>
                <a:chExt cx="49306" cy="329693"/>
              </a:xfrm>
            </p:grpSpPr>
            <p:sp>
              <p:nvSpPr>
                <p:cNvPr id="89"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36"/>
              <p:cNvGrpSpPr/>
              <p:nvPr/>
            </p:nvGrpSpPr>
            <p:grpSpPr>
              <a:xfrm>
                <a:off x="326687" y="399838"/>
                <a:ext cx="49306" cy="329693"/>
                <a:chOff x="5138963" y="489126"/>
                <a:chExt cx="49306" cy="329693"/>
              </a:xfrm>
            </p:grpSpPr>
            <p:sp>
              <p:nvSpPr>
                <p:cNvPr id="87"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 calcmode="lin" valueType="num">
                                      <p:cBhvr additive="base">
                                        <p:cTn id="21" dur="500" fill="hold"/>
                                        <p:tgtEl>
                                          <p:spTgt spid="80">
                                            <p:txEl>
                                              <p:pRg st="0" end="0"/>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8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80">
                                            <p:txEl>
                                              <p:pRg st="1" end="1"/>
                                            </p:txEl>
                                          </p:spTgt>
                                        </p:tgtEl>
                                        <p:attrNameLst>
                                          <p:attrName>style.visibility</p:attrName>
                                        </p:attrNameLst>
                                      </p:cBhvr>
                                      <p:to>
                                        <p:strVal val="visible"/>
                                      </p:to>
                                    </p:set>
                                    <p:anim calcmode="lin" valueType="num">
                                      <p:cBhvr additive="base">
                                        <p:cTn id="27" dur="500" fill="hold"/>
                                        <p:tgtEl>
                                          <p:spTgt spid="80">
                                            <p:txEl>
                                              <p:pRg st="1" end="1"/>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8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线性表和顺序表一样，都描述的是数据的逻辑结构。</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TextBox 3"/>
          <p:cNvSpPr txBox="1"/>
          <p:nvPr>
            <p:custDataLst>
              <p:tags r:id="rId2"/>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正确</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TextBox 4"/>
          <p:cNvSpPr txBox="1"/>
          <p:nvPr>
            <p:custDataLst>
              <p:tags r:id="rId3"/>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错误</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Oval 7"/>
          <p:cNvSpPr>
            <a:spLocks noChangeAspect="1"/>
          </p:cNvSpPr>
          <p:nvPr>
            <p:custDataLst>
              <p:tags r:id="rId4"/>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Oval 8"/>
          <p:cNvSpPr>
            <a:spLocks noChangeAspect="1"/>
          </p:cNvSpPr>
          <p:nvPr>
            <p:custDataLst>
              <p:tags r:id="rId5"/>
            </p:custDataLst>
          </p:nvPr>
        </p:nvSpPr>
        <p:spPr>
          <a:xfrm>
            <a:off x="1571625" y="370760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B</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Rounded Rectangle 11"/>
          <p:cNvSpPr/>
          <p:nvPr>
            <p:custDataLst>
              <p:tags r:id="rId6"/>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Submit</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16"/>
          <p:cNvGrpSpPr/>
          <p:nvPr>
            <p:custDataLst>
              <p:tags r:id="rId7"/>
            </p:custDataLst>
          </p:nvPr>
        </p:nvGrpSpPr>
        <p:grpSpPr>
          <a:xfrm>
            <a:off x="0" y="0"/>
            <a:ext cx="12192000" cy="635000"/>
            <a:chOff x="0" y="0"/>
            <a:chExt cx="12192000" cy="635000"/>
          </a:xfrm>
        </p:grpSpPr>
        <p:sp>
          <p:nvSpPr>
            <p:cNvPr id="13" name="TitleBackground"/>
            <p:cNvSpPr/>
            <p:nvPr>
              <p:custDataLst>
                <p:tags r:id="rId8"/>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9"/>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0"/>
              </p:custDataLst>
            </p:nvPr>
          </p:nvSpPr>
          <p:spPr>
            <a:xfrm>
              <a:off x="254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投票</a:t>
              </a:r>
              <a:endParaRPr lang="en-US"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TipText"/>
            <p:cNvSpPr txBox="1"/>
            <p:nvPr>
              <p:custDataLst>
                <p:tags r:id="rId11"/>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最多可选1项</a:t>
              </a:r>
              <a:endParaRPr lang="en-US" altLang="zh-CN" sz="200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grpSp>
      <p:pic>
        <p:nvPicPr>
          <p:cNvPr id="2" name="Picture 1"/>
          <p:cNvPicPr/>
          <p:nvPr>
            <p:custDataLst>
              <p:tags r:id="rId12"/>
            </p:custDataLst>
          </p:nvPr>
        </p:nvPicPr>
        <p:blipFill>
          <a:blip r:embed="rId13">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4"/>
    </p:custData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3003218" y="2524305"/>
            <a:ext cx="8287153" cy="3254344"/>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69875" indent="0">
              <a:lnSpc>
                <a:spcPct val="120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对于一个最多由</a:t>
            </a:r>
            <a:r>
              <a:rPr lang="en-US" altLang="zh-CN" sz="2400" dirty="0">
                <a:latin typeface="Times New Roman" panose="02020603050405020304" pitchFamily="18" charset="0"/>
                <a:cs typeface="Times New Roman" panose="02020603050405020304" pitchFamily="18" charset="0"/>
              </a:rPr>
              <a:t>10</a:t>
            </a:r>
            <a:r>
              <a:rPr lang="zh-CN" altLang="en-US" sz="2400" dirty="0">
                <a:latin typeface="Times New Roman" panose="02020603050405020304" pitchFamily="18" charset="0"/>
                <a:cs typeface="Times New Roman" panose="02020603050405020304" pitchFamily="18" charset="0"/>
              </a:rPr>
              <a:t>个整数构成的线性表，采用顺序存储结构，完成如下操作：</a:t>
            </a:r>
            <a:endParaRPr lang="en-US" altLang="zh-CN" sz="2400" dirty="0">
              <a:latin typeface="Times New Roman" panose="02020603050405020304" pitchFamily="18" charset="0"/>
              <a:cs typeface="Times New Roman" panose="02020603050405020304" pitchFamily="18" charset="0"/>
            </a:endParaRPr>
          </a:p>
          <a:p>
            <a:pPr marL="269875" indent="0">
              <a:lnSpc>
                <a:spcPct val="120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①依次插入</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。显示当前表的相关信息。</a:t>
            </a:r>
            <a:endParaRPr lang="zh-CN" altLang="en-US" sz="2400" dirty="0">
              <a:latin typeface="Times New Roman" panose="02020603050405020304" pitchFamily="18" charset="0"/>
              <a:cs typeface="Times New Roman" panose="02020603050405020304" pitchFamily="18" charset="0"/>
            </a:endParaRPr>
          </a:p>
          <a:p>
            <a:pPr marL="269875" indent="0">
              <a:lnSpc>
                <a:spcPct val="120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②读取并输出表中第</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个元素的值，判断元素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a:t>
            </a:r>
            <a:endParaRPr lang="zh-CN" altLang="en-US" sz="2400" dirty="0">
              <a:latin typeface="Times New Roman" panose="02020603050405020304" pitchFamily="18" charset="0"/>
              <a:cs typeface="Times New Roman" panose="02020603050405020304" pitchFamily="18" charset="0"/>
            </a:endParaRPr>
          </a:p>
          <a:p>
            <a:pPr marL="269875" indent="0">
              <a:lnSpc>
                <a:spcPct val="120000"/>
              </a:lnSpc>
              <a:spcBef>
                <a:spcPts val="600"/>
              </a:spcBef>
              <a:buClr>
                <a:srgbClr val="7030A0"/>
              </a:buClr>
              <a:buNone/>
            </a:pPr>
            <a:r>
              <a:rPr lang="zh-CN" altLang="en-US" sz="2400" dirty="0">
                <a:latin typeface="Times New Roman" panose="02020603050405020304" pitchFamily="18" charset="0"/>
                <a:cs typeface="Times New Roman" panose="02020603050405020304" pitchFamily="18" charset="0"/>
              </a:rPr>
              <a:t>③将</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修改为</a:t>
            </a:r>
            <a:r>
              <a:rPr lang="en-US" altLang="zh-CN" sz="2400" dirty="0">
                <a:latin typeface="Times New Roman" panose="02020603050405020304" pitchFamily="18" charset="0"/>
                <a:cs typeface="Times New Roman" panose="02020603050405020304" pitchFamily="18" charset="0"/>
              </a:rPr>
              <a:t>150</a:t>
            </a:r>
            <a:r>
              <a:rPr lang="zh-CN" altLang="en-US" sz="2400" dirty="0">
                <a:latin typeface="Times New Roman" panose="02020603050405020304" pitchFamily="18" charset="0"/>
                <a:cs typeface="Times New Roman" panose="02020603050405020304" pitchFamily="18" charset="0"/>
              </a:rPr>
              <a:t>，删除</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和</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后，显示当前表的相关信息。</a:t>
            </a:r>
            <a:endParaRPr lang="en-US" altLang="zh-CN" sz="1400" dirty="0">
              <a:solidFill>
                <a:schemeClr val="tx2"/>
              </a:solidFill>
              <a:latin typeface="Times New Roman" panose="02020603050405020304" pitchFamily="18" charset="0"/>
              <a:cs typeface="Times New Roman" panose="02020603050405020304" pitchFamily="18" charset="0"/>
            </a:endParaRPr>
          </a:p>
        </p:txBody>
      </p:sp>
      <p:grpSp>
        <p:nvGrpSpPr>
          <p:cNvPr id="39" name="组合 38"/>
          <p:cNvGrpSpPr/>
          <p:nvPr/>
        </p:nvGrpSpPr>
        <p:grpSpPr>
          <a:xfrm>
            <a:off x="701771" y="3086184"/>
            <a:ext cx="1699925" cy="1580160"/>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矩形 65"/>
            <p:cNvSpPr/>
            <p:nvPr/>
          </p:nvSpPr>
          <p:spPr>
            <a:xfrm>
              <a:off x="1685203" y="3352140"/>
              <a:ext cx="1881429" cy="461664"/>
            </a:xfrm>
            <a:prstGeom prst="rect">
              <a:avLst/>
            </a:prstGeom>
          </p:spPr>
          <p:txBody>
            <a:bodyPr wrap="square">
              <a:spAutoFit/>
            </a:bodyPr>
            <a:lstStyle/>
            <a:p>
              <a:pPr algn="ct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问  题</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77" name="组合 76"/>
          <p:cNvGrpSpPr/>
          <p:nvPr/>
        </p:nvGrpSpPr>
        <p:grpSpPr>
          <a:xfrm>
            <a:off x="549001" y="555626"/>
            <a:ext cx="5578435" cy="876848"/>
            <a:chOff x="326687" y="247818"/>
            <a:chExt cx="4861582" cy="725466"/>
          </a:xfrm>
        </p:grpSpPr>
        <p:sp>
          <p:nvSpPr>
            <p:cNvPr id="78"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79" name="组合 78"/>
            <p:cNvGrpSpPr/>
            <p:nvPr/>
          </p:nvGrpSpPr>
          <p:grpSpPr>
            <a:xfrm>
              <a:off x="326687" y="247818"/>
              <a:ext cx="4861582" cy="725466"/>
              <a:chOff x="326687" y="247818"/>
              <a:chExt cx="4861582" cy="725466"/>
            </a:xfrm>
          </p:grpSpPr>
          <p:grpSp>
            <p:nvGrpSpPr>
              <p:cNvPr id="80" name="组合 79"/>
              <p:cNvGrpSpPr/>
              <p:nvPr/>
            </p:nvGrpSpPr>
            <p:grpSpPr>
              <a:xfrm>
                <a:off x="349799" y="247818"/>
                <a:ext cx="4791980" cy="261575"/>
                <a:chOff x="349799" y="247818"/>
                <a:chExt cx="4791980" cy="261575"/>
              </a:xfrm>
            </p:grpSpPr>
            <p:cxnSp>
              <p:nvCxnSpPr>
                <p:cNvPr id="95"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10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81" name="组合 80"/>
              <p:cNvGrpSpPr/>
              <p:nvPr/>
            </p:nvGrpSpPr>
            <p:grpSpPr>
              <a:xfrm>
                <a:off x="349799" y="711709"/>
                <a:ext cx="4815092" cy="261575"/>
                <a:chOff x="358852" y="925118"/>
                <a:chExt cx="4815092" cy="261575"/>
              </a:xfrm>
            </p:grpSpPr>
            <p:cxnSp>
              <p:nvCxnSpPr>
                <p:cNvPr id="88"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9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82" name="组合 81"/>
              <p:cNvGrpSpPr/>
              <p:nvPr/>
            </p:nvGrpSpPr>
            <p:grpSpPr>
              <a:xfrm>
                <a:off x="5138963" y="489126"/>
                <a:ext cx="49306" cy="329693"/>
                <a:chOff x="5138963" y="489126"/>
                <a:chExt cx="49306" cy="329693"/>
              </a:xfrm>
            </p:grpSpPr>
            <p:sp>
              <p:nvSpPr>
                <p:cNvPr id="86"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7"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83" name="组合 82"/>
              <p:cNvGrpSpPr/>
              <p:nvPr/>
            </p:nvGrpSpPr>
            <p:grpSpPr>
              <a:xfrm>
                <a:off x="326687" y="399838"/>
                <a:ext cx="49306" cy="329693"/>
                <a:chOff x="5138963" y="489126"/>
                <a:chExt cx="49306" cy="329693"/>
              </a:xfrm>
            </p:grpSpPr>
            <p:sp>
              <p:nvSpPr>
                <p:cNvPr id="84"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5"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
        <p:nvSpPr>
          <p:cNvPr id="149" name="矩形 2"/>
          <p:cNvSpPr/>
          <p:nvPr/>
        </p:nvSpPr>
        <p:spPr>
          <a:xfrm>
            <a:off x="2758443" y="2341425"/>
            <a:ext cx="8531929" cy="3620104"/>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149"/>
                                        </p:tgtEl>
                                        <p:attrNameLst>
                                          <p:attrName>style.visibility</p:attrName>
                                        </p:attrNameLst>
                                      </p:cBhvr>
                                      <p:to>
                                        <p:strVal val="visible"/>
                                      </p:to>
                                    </p:set>
                                    <p:animEffect transition="in" filter="wipe(right)">
                                      <p:cBhvr>
                                        <p:cTn id="17" dur="500"/>
                                        <p:tgtEl>
                                          <p:spTgt spid="149"/>
                                        </p:tgtEl>
                                      </p:cBhvr>
                                    </p:animEffect>
                                  </p:childTnLst>
                                </p:cTn>
                              </p:par>
                            </p:childTnLst>
                          </p:cTn>
                        </p:par>
                        <p:par>
                          <p:cTn id="18" fill="hold">
                            <p:stCondLst>
                              <p:cond delay="1500"/>
                            </p:stCondLst>
                            <p:childTnLst>
                              <p:par>
                                <p:cTn id="19" presetID="14" presetClass="entr" presetSubtype="10" fill="hold" nodeType="afterEffect">
                                  <p:stCondLst>
                                    <p:cond delay="0"/>
                                  </p:stCondLst>
                                  <p:childTnLst>
                                    <p:set>
                                      <p:cBhvr>
                                        <p:cTn id="20" dur="1" fill="hold">
                                          <p:stCondLst>
                                            <p:cond delay="0"/>
                                          </p:stCondLst>
                                        </p:cTn>
                                        <p:tgtEl>
                                          <p:spTgt spid="42">
                                            <p:txEl>
                                              <p:pRg st="0" end="0"/>
                                            </p:txEl>
                                          </p:spTgt>
                                        </p:tgtEl>
                                        <p:attrNameLst>
                                          <p:attrName>style.visibility</p:attrName>
                                        </p:attrNameLst>
                                      </p:cBhvr>
                                      <p:to>
                                        <p:strVal val="visible"/>
                                      </p:to>
                                    </p:set>
                                    <p:animEffect transition="in" filter="randombar(horizontal)">
                                      <p:cBhvr>
                                        <p:cTn id="21" dur="500"/>
                                        <p:tgtEl>
                                          <p:spTgt spid="42">
                                            <p:txEl>
                                              <p:pRg st="0" end="0"/>
                                            </p:txEl>
                                          </p:spTgt>
                                        </p:tgtEl>
                                      </p:cBhvr>
                                    </p:animEffect>
                                  </p:childTnLst>
                                </p:cTn>
                              </p:par>
                              <p:par>
                                <p:cTn id="22" presetID="14" presetClass="entr" presetSubtype="10" fill="hold" nodeType="withEffect">
                                  <p:stCondLst>
                                    <p:cond delay="0"/>
                                  </p:stCondLst>
                                  <p:childTnLst>
                                    <p:set>
                                      <p:cBhvr>
                                        <p:cTn id="23" dur="1" fill="hold">
                                          <p:stCondLst>
                                            <p:cond delay="0"/>
                                          </p:stCondLst>
                                        </p:cTn>
                                        <p:tgtEl>
                                          <p:spTgt spid="42">
                                            <p:txEl>
                                              <p:pRg st="1" end="1"/>
                                            </p:txEl>
                                          </p:spTgt>
                                        </p:tgtEl>
                                        <p:attrNameLst>
                                          <p:attrName>style.visibility</p:attrName>
                                        </p:attrNameLst>
                                      </p:cBhvr>
                                      <p:to>
                                        <p:strVal val="visible"/>
                                      </p:to>
                                    </p:set>
                                    <p:animEffect transition="in" filter="randombar(horizontal)">
                                      <p:cBhvr>
                                        <p:cTn id="24" dur="500"/>
                                        <p:tgtEl>
                                          <p:spTgt spid="42">
                                            <p:txEl>
                                              <p:pRg st="1" end="1"/>
                                            </p:txEl>
                                          </p:spTgt>
                                        </p:tgtEl>
                                      </p:cBhvr>
                                    </p:animEffect>
                                  </p:childTnLst>
                                </p:cTn>
                              </p:par>
                              <p:par>
                                <p:cTn id="25" presetID="14" presetClass="entr" presetSubtype="10" fill="hold" nodeType="withEffect">
                                  <p:stCondLst>
                                    <p:cond delay="0"/>
                                  </p:stCondLst>
                                  <p:childTnLst>
                                    <p:set>
                                      <p:cBhvr>
                                        <p:cTn id="26" dur="1" fill="hold">
                                          <p:stCondLst>
                                            <p:cond delay="0"/>
                                          </p:stCondLst>
                                        </p:cTn>
                                        <p:tgtEl>
                                          <p:spTgt spid="42">
                                            <p:txEl>
                                              <p:pRg st="2" end="2"/>
                                            </p:txEl>
                                          </p:spTgt>
                                        </p:tgtEl>
                                        <p:attrNameLst>
                                          <p:attrName>style.visibility</p:attrName>
                                        </p:attrNameLst>
                                      </p:cBhvr>
                                      <p:to>
                                        <p:strVal val="visible"/>
                                      </p:to>
                                    </p:set>
                                    <p:animEffect transition="in" filter="randombar(horizontal)">
                                      <p:cBhvr>
                                        <p:cTn id="27" dur="500"/>
                                        <p:tgtEl>
                                          <p:spTgt spid="42">
                                            <p:txEl>
                                              <p:pRg st="2" end="2"/>
                                            </p:txEl>
                                          </p:spTgt>
                                        </p:tgtEl>
                                      </p:cBhvr>
                                    </p:animEffect>
                                  </p:childTnLst>
                                </p:cTn>
                              </p:par>
                              <p:par>
                                <p:cTn id="28" presetID="14" presetClass="entr" presetSubtype="10" fill="hold" nodeType="withEffect">
                                  <p:stCondLst>
                                    <p:cond delay="0"/>
                                  </p:stCondLst>
                                  <p:childTnLst>
                                    <p:set>
                                      <p:cBhvr>
                                        <p:cTn id="29" dur="1" fill="hold">
                                          <p:stCondLst>
                                            <p:cond delay="0"/>
                                          </p:stCondLst>
                                        </p:cTn>
                                        <p:tgtEl>
                                          <p:spTgt spid="42">
                                            <p:txEl>
                                              <p:pRg st="3" end="3"/>
                                            </p:txEl>
                                          </p:spTgt>
                                        </p:tgtEl>
                                        <p:attrNameLst>
                                          <p:attrName>style.visibility</p:attrName>
                                        </p:attrNameLst>
                                      </p:cBhvr>
                                      <p:to>
                                        <p:strVal val="visible"/>
                                      </p:to>
                                    </p:set>
                                    <p:animEffect transition="in" filter="randombar(horizontal)">
                                      <p:cBhvr>
                                        <p:cTn id="30" dur="500"/>
                                        <p:tgtEl>
                                          <p:spTgt spid="4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719592" y="2825146"/>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233154" y="3442735"/>
              <a:ext cx="1210588" cy="707886"/>
            </a:xfrm>
            <a:prstGeom prst="rect">
              <a:avLst/>
            </a:prstGeom>
          </p:spPr>
          <p:txBody>
            <a:bodyPr wrap="none">
              <a:spAutoFit/>
            </a:bodyPr>
            <a:lstStyle/>
            <a:p>
              <a:r>
                <a:rPr lang="zh-CN" altLang="en-US" sz="4000" dirty="0">
                  <a:solidFill>
                    <a:srgbClr val="0070C0"/>
                  </a:solidFill>
                  <a:latin typeface="+mn-ea"/>
                </a:rPr>
                <a:t>分析</a:t>
              </a:r>
              <a:endParaRPr lang="zh-CN" altLang="en-US" sz="4000" dirty="0"/>
            </a:p>
          </p:txBody>
        </p:sp>
      </p:grpSp>
      <p:sp>
        <p:nvSpPr>
          <p:cNvPr id="79" name="矩形 2"/>
          <p:cNvSpPr/>
          <p:nvPr/>
        </p:nvSpPr>
        <p:spPr>
          <a:xfrm>
            <a:off x="2184915" y="2320511"/>
            <a:ext cx="9311760" cy="3106278"/>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0" name="Rectangle 3"/>
          <p:cNvSpPr txBox="1">
            <a:spLocks noChangeArrowheads="1"/>
          </p:cNvSpPr>
          <p:nvPr/>
        </p:nvSpPr>
        <p:spPr>
          <a:xfrm>
            <a:off x="2936063" y="2464685"/>
            <a:ext cx="8498841" cy="28380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对于由简单数据元素构成的线性表，一般可以直接使用</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语言提供的基本数据类型来描述数据元素。本例中可直接使用</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类型。由于要求采用顺序存储结构，下面只需要基于</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LinearList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类模板生成数据类型为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类的模板类对象，就可以直接使用类中提供的相应成员函数解决问题了。</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128" name="组合 76"/>
          <p:cNvGrpSpPr/>
          <p:nvPr/>
        </p:nvGrpSpPr>
        <p:grpSpPr>
          <a:xfrm>
            <a:off x="549001" y="555626"/>
            <a:ext cx="5578435" cy="876848"/>
            <a:chOff x="326687" y="247818"/>
            <a:chExt cx="4861582" cy="725466"/>
          </a:xfrm>
        </p:grpSpPr>
        <p:sp>
          <p:nvSpPr>
            <p:cNvPr id="129"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130" name="组合 78"/>
            <p:cNvGrpSpPr/>
            <p:nvPr/>
          </p:nvGrpSpPr>
          <p:grpSpPr>
            <a:xfrm>
              <a:off x="326687" y="247818"/>
              <a:ext cx="4861582" cy="725466"/>
              <a:chOff x="326687" y="247818"/>
              <a:chExt cx="4861582" cy="725466"/>
            </a:xfrm>
          </p:grpSpPr>
          <p:grpSp>
            <p:nvGrpSpPr>
              <p:cNvPr id="131" name="组合 79"/>
              <p:cNvGrpSpPr/>
              <p:nvPr/>
            </p:nvGrpSpPr>
            <p:grpSpPr>
              <a:xfrm>
                <a:off x="349799" y="247818"/>
                <a:ext cx="4791980" cy="261575"/>
                <a:chOff x="349799" y="247818"/>
                <a:chExt cx="4791980" cy="261575"/>
              </a:xfrm>
            </p:grpSpPr>
            <p:cxnSp>
              <p:nvCxnSpPr>
                <p:cNvPr id="146"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8"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9"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50"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151"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132" name="组合 80"/>
              <p:cNvGrpSpPr/>
              <p:nvPr/>
            </p:nvGrpSpPr>
            <p:grpSpPr>
              <a:xfrm>
                <a:off x="349799" y="711709"/>
                <a:ext cx="4815092" cy="261575"/>
                <a:chOff x="358852" y="925118"/>
                <a:chExt cx="4815092" cy="261575"/>
              </a:xfrm>
            </p:grpSpPr>
            <p:cxnSp>
              <p:nvCxnSpPr>
                <p:cNvPr id="139"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2"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3"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145"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133" name="组合 81"/>
              <p:cNvGrpSpPr/>
              <p:nvPr/>
            </p:nvGrpSpPr>
            <p:grpSpPr>
              <a:xfrm>
                <a:off x="5138963" y="489126"/>
                <a:ext cx="49306" cy="329693"/>
                <a:chOff x="5138963" y="489126"/>
                <a:chExt cx="49306" cy="329693"/>
              </a:xfrm>
            </p:grpSpPr>
            <p:sp>
              <p:nvSpPr>
                <p:cNvPr id="137"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138"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134" name="组合 82"/>
              <p:cNvGrpSpPr/>
              <p:nvPr/>
            </p:nvGrpSpPr>
            <p:grpSpPr>
              <a:xfrm>
                <a:off x="326687" y="399838"/>
                <a:ext cx="49306" cy="329693"/>
                <a:chOff x="5138963" y="489126"/>
                <a:chExt cx="49306" cy="329693"/>
              </a:xfrm>
            </p:grpSpPr>
            <p:sp>
              <p:nvSpPr>
                <p:cNvPr id="135"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136"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8"/>
                                        </p:tgtEl>
                                        <p:attrNameLst>
                                          <p:attrName>style.visibility</p:attrName>
                                        </p:attrNameLst>
                                      </p:cBhvr>
                                      <p:to>
                                        <p:strVal val="visible"/>
                                      </p:to>
                                    </p:set>
                                    <p:animEffect transition="in" filter="wipe(left)">
                                      <p:cBhvr>
                                        <p:cTn id="7" dur="500"/>
                                        <p:tgtEl>
                                          <p:spTgt spid="12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wipe(left)">
                                      <p:cBhvr>
                                        <p:cTn id="2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2" name="矩形 1"/>
          <p:cNvSpPr/>
          <p:nvPr/>
        </p:nvSpPr>
        <p:spPr>
          <a:xfrm>
            <a:off x="1660090" y="1623832"/>
            <a:ext cx="9565259" cy="5232202"/>
          </a:xfrm>
          <a:prstGeom prst="rect">
            <a:avLst/>
          </a:prstGeom>
        </p:spPr>
        <p:txBody>
          <a:bodyPr wrap="square">
            <a:spAutoFit/>
          </a:bodyPr>
          <a:lstStyle/>
          <a:p>
            <a:pPr indent="365125"/>
            <a:r>
              <a:rPr lang="en-US" altLang="zh-CN" sz="2400" dirty="0">
                <a:latin typeface="Times New Roman" panose="02020603050405020304" pitchFamily="18" charset="0"/>
                <a:cs typeface="Times New Roman" panose="02020603050405020304" pitchFamily="18" charset="0"/>
              </a:rPr>
              <a:t>#include &lt;iostream&gt;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using namespace std;</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#include "</a:t>
            </a:r>
            <a:r>
              <a:rPr lang="en-US" altLang="zh-CN" sz="2400" dirty="0" err="1">
                <a:latin typeface="Times New Roman" panose="02020603050405020304" pitchFamily="18" charset="0"/>
                <a:cs typeface="Times New Roman" panose="02020603050405020304" pitchFamily="18" charset="0"/>
              </a:rPr>
              <a:t>LinearList.h</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int main()</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LinearList</a:t>
            </a:r>
            <a:r>
              <a:rPr lang="en-US" altLang="zh-CN" sz="2400" dirty="0">
                <a:latin typeface="Times New Roman" panose="02020603050405020304" pitchFamily="18" charset="0"/>
                <a:cs typeface="Times New Roman" panose="02020603050405020304" pitchFamily="18" charset="0"/>
              </a:rPr>
              <a:t>&lt;</a:t>
            </a:r>
            <a:r>
              <a:rPr lang="en-US" altLang="zh-CN" sz="2400" dirty="0" err="1">
                <a:solidFill>
                  <a:srgbClr val="FF0000"/>
                </a:solidFill>
                <a:latin typeface="Times New Roman" panose="02020603050405020304" pitchFamily="18" charset="0"/>
                <a:cs typeface="Times New Roman" panose="02020603050405020304" pitchFamily="18" charset="0"/>
              </a:rPr>
              <a:t>int</a:t>
            </a:r>
            <a:r>
              <a:rPr lang="en-US" altLang="zh-CN" sz="2400" dirty="0">
                <a:latin typeface="Times New Roman" panose="02020603050405020304" pitchFamily="18" charset="0"/>
                <a:cs typeface="Times New Roman" panose="02020603050405020304" pitchFamily="18" charset="0"/>
              </a:rPr>
              <a:t>&gt; </a:t>
            </a:r>
            <a:r>
              <a:rPr lang="en-US" altLang="zh-CN" sz="2400" dirty="0" err="1">
                <a:latin typeface="Times New Roman" panose="02020603050405020304" pitchFamily="18" charset="0"/>
                <a:cs typeface="Times New Roman" panose="02020603050405020304" pitchFamily="18" charset="0"/>
              </a:rPr>
              <a:t>IntegerLList</a:t>
            </a:r>
            <a:r>
              <a:rPr lang="en-US" altLang="zh-CN" sz="2400" dirty="0">
                <a:latin typeface="Times New Roman" panose="02020603050405020304" pitchFamily="18" charset="0"/>
                <a:cs typeface="Times New Roman" panose="02020603050405020304" pitchFamily="18" charset="0"/>
              </a:rPr>
              <a:t>(10);	</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声明最多有个以</a:t>
            </a:r>
            <a:r>
              <a:rPr lang="en-US" altLang="zh-CN" sz="2400" dirty="0">
                <a:latin typeface="Times New Roman" panose="02020603050405020304" pitchFamily="18" charset="0"/>
                <a:cs typeface="Times New Roman" panose="02020603050405020304" pitchFamily="18" charset="0"/>
              </a:rPr>
              <a:t>int</a:t>
            </a:r>
            <a:r>
              <a:rPr lang="zh-CN" altLang="en-US" sz="2400" dirty="0">
                <a:latin typeface="Times New Roman" panose="02020603050405020304" pitchFamily="18" charset="0"/>
                <a:cs typeface="Times New Roman" panose="02020603050405020304" pitchFamily="18" charset="0"/>
              </a:rPr>
              <a:t>为数据元素的顺序表对象</a:t>
            </a:r>
            <a:endParaRPr lang="zh-CN" altLang="en-US" sz="2400" dirty="0">
              <a:latin typeface="Times New Roman" panose="02020603050405020304" pitchFamily="18" charset="0"/>
              <a:cs typeface="Times New Roman" panose="02020603050405020304" pitchFamily="18" charset="0"/>
            </a:endParaRPr>
          </a:p>
          <a:p>
            <a:pPr indent="365125"/>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int </a:t>
            </a:r>
            <a:r>
              <a:rPr lang="en-US" altLang="zh-CN" sz="2400" dirty="0" err="1">
                <a:latin typeface="Times New Roman" panose="02020603050405020304" pitchFamily="18" charset="0"/>
                <a:cs typeface="Times New Roman" panose="02020603050405020304" pitchFamily="18" charset="0"/>
              </a:rPr>
              <a:t>x,y</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依次插入</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，显示当前表的相关信息</a:t>
            </a:r>
            <a:endParaRPr lang="zh-CN" altLang="en-US" sz="2400" dirty="0">
              <a:latin typeface="Times New Roman" panose="02020603050405020304" pitchFamily="18" charset="0"/>
              <a:cs typeface="Times New Roman" panose="02020603050405020304" pitchFamily="18" charset="0"/>
            </a:endParaRPr>
          </a:p>
          <a:p>
            <a:pPr indent="365125"/>
            <a:r>
              <a:rPr lang="zh-CN" altLang="en-US"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(1,100);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(2,200);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(3,300);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(4,400);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200" dirty="0">
                <a:latin typeface="Times New Roman" panose="02020603050405020304" pitchFamily="18" charset="0"/>
                <a:cs typeface="Times New Roman" panose="02020603050405020304" pitchFamily="18" charset="0"/>
              </a:rPr>
              <a:t>	</a:t>
            </a:r>
            <a:endParaRPr lang="zh-CN" altLang="en-US" sz="2200" dirty="0">
              <a:latin typeface="Times New Roman" panose="02020603050405020304" pitchFamily="18" charset="0"/>
              <a:cs typeface="Times New Roman" panose="02020603050405020304" pitchFamily="18" charset="0"/>
            </a:endParaRPr>
          </a:p>
        </p:txBody>
      </p:sp>
      <p:grpSp>
        <p:nvGrpSpPr>
          <p:cNvPr id="76" name="组合 76"/>
          <p:cNvGrpSpPr/>
          <p:nvPr/>
        </p:nvGrpSpPr>
        <p:grpSpPr>
          <a:xfrm>
            <a:off x="549001" y="555626"/>
            <a:ext cx="5578435" cy="876848"/>
            <a:chOff x="326687" y="247818"/>
            <a:chExt cx="4861582" cy="725466"/>
          </a:xfrm>
        </p:grpSpPr>
        <p:sp>
          <p:nvSpPr>
            <p:cNvPr id="77"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78" name="组合 78"/>
            <p:cNvGrpSpPr/>
            <p:nvPr/>
          </p:nvGrpSpPr>
          <p:grpSpPr>
            <a:xfrm>
              <a:off x="326687" y="247818"/>
              <a:ext cx="4861582" cy="725466"/>
              <a:chOff x="326687" y="247818"/>
              <a:chExt cx="4861582" cy="725466"/>
            </a:xfrm>
          </p:grpSpPr>
          <p:grpSp>
            <p:nvGrpSpPr>
              <p:cNvPr id="79" name="组合 79"/>
              <p:cNvGrpSpPr/>
              <p:nvPr/>
            </p:nvGrpSpPr>
            <p:grpSpPr>
              <a:xfrm>
                <a:off x="349799" y="247818"/>
                <a:ext cx="4791980" cy="261575"/>
                <a:chOff x="349799" y="247818"/>
                <a:chExt cx="4791980" cy="261575"/>
              </a:xfrm>
            </p:grpSpPr>
            <p:cxnSp>
              <p:nvCxnSpPr>
                <p:cNvPr id="94"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8"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99"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80" name="组合 80"/>
              <p:cNvGrpSpPr/>
              <p:nvPr/>
            </p:nvGrpSpPr>
            <p:grpSpPr>
              <a:xfrm>
                <a:off x="349799" y="711709"/>
                <a:ext cx="4815092" cy="261575"/>
                <a:chOff x="358852" y="925118"/>
                <a:chExt cx="4815092" cy="261575"/>
              </a:xfrm>
            </p:grpSpPr>
            <p:cxnSp>
              <p:nvCxnSpPr>
                <p:cNvPr id="87"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9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81" name="组合 81"/>
              <p:cNvGrpSpPr/>
              <p:nvPr/>
            </p:nvGrpSpPr>
            <p:grpSpPr>
              <a:xfrm>
                <a:off x="5138963" y="489126"/>
                <a:ext cx="49306" cy="329693"/>
                <a:chOff x="5138963" y="489126"/>
                <a:chExt cx="49306" cy="329693"/>
              </a:xfrm>
            </p:grpSpPr>
            <p:sp>
              <p:nvSpPr>
                <p:cNvPr id="85"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6"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82" name="组合 82"/>
              <p:cNvGrpSpPr/>
              <p:nvPr/>
            </p:nvGrpSpPr>
            <p:grpSpPr>
              <a:xfrm>
                <a:off x="326687" y="399838"/>
                <a:ext cx="49306" cy="329693"/>
                <a:chOff x="5138963" y="489126"/>
                <a:chExt cx="49306" cy="329693"/>
              </a:xfrm>
            </p:grpSpPr>
            <p:sp>
              <p:nvSpPr>
                <p:cNvPr id="83"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84"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6"/>
                                        </p:tgtEl>
                                        <p:attrNameLst>
                                          <p:attrName>style.visibility</p:attrName>
                                        </p:attrNameLst>
                                      </p:cBhvr>
                                      <p:to>
                                        <p:strVal val="visible"/>
                                      </p:to>
                                    </p:set>
                                    <p:animEffect transition="in" filter="wipe(left)">
                                      <p:cBhvr>
                                        <p:cTn id="7" dur="500"/>
                                        <p:tgtEl>
                                          <p:spTgt spid="76"/>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60090" y="2045005"/>
            <a:ext cx="9469464" cy="3194721"/>
          </a:xfrm>
          <a:prstGeom prst="rect">
            <a:avLst/>
          </a:prstGeom>
        </p:spPr>
        <p:txBody>
          <a:bodyPr wrap="square">
            <a:spAutoFit/>
          </a:bodyPr>
          <a:lstStyle/>
          <a:p>
            <a:pPr indent="36512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当前表的长度为：</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IntegerLList.GetLength</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当前表的元素为：</a:t>
            </a:r>
            <a:r>
              <a:rPr lang="en-US" altLang="zh-CN" sz="2400" dirty="0">
                <a:latin typeface="Times New Roman" panose="02020603050405020304" pitchFamily="18" charset="0"/>
                <a:cs typeface="Times New Roman" panose="02020603050405020304" pitchFamily="18" charset="0"/>
              </a:rPr>
              <a:t>\n"</a:t>
            </a:r>
            <a:r>
              <a:rPr lang="en-US" altLang="zh-CN" sz="2400" b="1"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lnSpc>
                <a:spcPct val="120000"/>
              </a:lnSpc>
            </a:pPr>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读取并输出表中</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第个元素的值，判断元素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a:t>
            </a:r>
            <a:endParaRPr lang="zh-CN" altLang="en-US"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if(</a:t>
            </a:r>
            <a:r>
              <a:rPr lang="en-US" altLang="zh-CN" sz="2400" dirty="0" err="1">
                <a:latin typeface="Times New Roman" panose="02020603050405020304" pitchFamily="18" charset="0"/>
                <a:cs typeface="Times New Roman" panose="02020603050405020304" pitchFamily="18" charset="0"/>
              </a:rPr>
              <a:t>IntegerLList.GetData</a:t>
            </a:r>
            <a:r>
              <a:rPr lang="en-US" altLang="zh-CN" sz="2400" dirty="0">
                <a:latin typeface="Times New Roman" panose="02020603050405020304" pitchFamily="18" charset="0"/>
                <a:cs typeface="Times New Roman" panose="02020603050405020304" pitchFamily="18" charset="0"/>
              </a:rPr>
              <a:t>(3,x))</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表中第</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个元素为：</a:t>
            </a:r>
            <a:r>
              <a:rPr lang="en-US" altLang="zh-CN" sz="2400" dirty="0">
                <a:latin typeface="Times New Roman" panose="02020603050405020304" pitchFamily="18" charset="0"/>
                <a:cs typeface="Times New Roman" panose="02020603050405020304" pitchFamily="18" charset="0"/>
              </a:rPr>
              <a:t>"&lt;&lt;x&lt;&lt;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x=100;</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在表中的位置为：</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IntegerLList.Find</a:t>
            </a:r>
            <a:r>
              <a:rPr lang="en-US" altLang="zh-CN" sz="2400" dirty="0">
                <a:latin typeface="Times New Roman" panose="02020603050405020304" pitchFamily="18" charset="0"/>
                <a:cs typeface="Times New Roman" panose="02020603050405020304" pitchFamily="18" charset="0"/>
              </a:rPr>
              <a:t>(x)&lt;&lt;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 </a:t>
            </a:r>
            <a:endParaRPr lang="en-US" altLang="zh-CN" sz="2400" dirty="0">
              <a:latin typeface="Times New Roman" panose="02020603050405020304" pitchFamily="18" charset="0"/>
              <a:cs typeface="Times New Roman" panose="02020603050405020304" pitchFamily="18" charset="0"/>
            </a:endParaRPr>
          </a:p>
        </p:txBody>
      </p:sp>
      <p:grpSp>
        <p:nvGrpSpPr>
          <p:cNvPr id="27" name="组合 76"/>
          <p:cNvGrpSpPr/>
          <p:nvPr/>
        </p:nvGrpSpPr>
        <p:grpSpPr>
          <a:xfrm>
            <a:off x="549001" y="555626"/>
            <a:ext cx="5578435" cy="876848"/>
            <a:chOff x="326687" y="247818"/>
            <a:chExt cx="4861582" cy="725466"/>
          </a:xfrm>
        </p:grpSpPr>
        <p:sp>
          <p:nvSpPr>
            <p:cNvPr id="28"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29" name="组合 78"/>
            <p:cNvGrpSpPr/>
            <p:nvPr/>
          </p:nvGrpSpPr>
          <p:grpSpPr>
            <a:xfrm>
              <a:off x="326687" y="247818"/>
              <a:ext cx="4861582" cy="725466"/>
              <a:chOff x="326687" y="247818"/>
              <a:chExt cx="4861582" cy="725466"/>
            </a:xfrm>
          </p:grpSpPr>
          <p:grpSp>
            <p:nvGrpSpPr>
              <p:cNvPr id="30" name="组合 79"/>
              <p:cNvGrpSpPr/>
              <p:nvPr/>
            </p:nvGrpSpPr>
            <p:grpSpPr>
              <a:xfrm>
                <a:off x="349799" y="247818"/>
                <a:ext cx="4791980" cy="261575"/>
                <a:chOff x="349799" y="247818"/>
                <a:chExt cx="4791980" cy="261575"/>
              </a:xfrm>
            </p:grpSpPr>
            <p:cxnSp>
              <p:nvCxnSpPr>
                <p:cNvPr id="69"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74"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31" name="组合 80"/>
              <p:cNvGrpSpPr/>
              <p:nvPr/>
            </p:nvGrpSpPr>
            <p:grpSpPr>
              <a:xfrm>
                <a:off x="349799" y="711709"/>
                <a:ext cx="4815092" cy="261575"/>
                <a:chOff x="358852" y="925118"/>
                <a:chExt cx="4815092" cy="261575"/>
              </a:xfrm>
            </p:grpSpPr>
            <p:cxnSp>
              <p:nvCxnSpPr>
                <p:cNvPr id="62"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68"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56" name="组合 81"/>
              <p:cNvGrpSpPr/>
              <p:nvPr/>
            </p:nvGrpSpPr>
            <p:grpSpPr>
              <a:xfrm>
                <a:off x="5138963" y="489126"/>
                <a:ext cx="49306" cy="329693"/>
                <a:chOff x="5138963" y="489126"/>
                <a:chExt cx="49306" cy="329693"/>
              </a:xfrm>
            </p:grpSpPr>
            <p:sp>
              <p:nvSpPr>
                <p:cNvPr id="60"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61"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57" name="组合 82"/>
              <p:cNvGrpSpPr/>
              <p:nvPr/>
            </p:nvGrpSpPr>
            <p:grpSpPr>
              <a:xfrm>
                <a:off x="326687" y="399838"/>
                <a:ext cx="49306" cy="329693"/>
                <a:chOff x="5138963" y="489126"/>
                <a:chExt cx="49306" cy="329693"/>
              </a:xfrm>
            </p:grpSpPr>
            <p:sp>
              <p:nvSpPr>
                <p:cNvPr id="58"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59"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23831" y="1679282"/>
            <a:ext cx="8186857" cy="461665"/>
          </a:xfrm>
          <a:prstGeom prst="rect">
            <a:avLst/>
          </a:prstGeom>
        </p:spPr>
        <p:txBody>
          <a:bodyPr wrap="square">
            <a:spAutoFit/>
          </a:bodyPr>
          <a:lstStyle/>
          <a:p>
            <a:r>
              <a:rPr lang="zh-CN" altLang="en-US" sz="2400" dirty="0">
                <a:solidFill>
                  <a:schemeClr val="tx1">
                    <a:lumMod val="85000"/>
                    <a:lumOff val="15000"/>
                  </a:schemeClr>
                </a:solidFill>
                <a:latin typeface="+mn-ea"/>
              </a:rPr>
              <a:t>数据操作的定义用伪码来描述。</a:t>
            </a:r>
            <a:endParaRPr lang="en-US" altLang="zh-CN" sz="2400" dirty="0">
              <a:solidFill>
                <a:schemeClr val="tx1">
                  <a:lumMod val="85000"/>
                  <a:lumOff val="15000"/>
                </a:schemeClr>
              </a:solidFill>
              <a:latin typeface="+mn-ea"/>
            </a:endParaRPr>
          </a:p>
        </p:txBody>
      </p:sp>
      <p:sp>
        <p:nvSpPr>
          <p:cNvPr id="2" name="矩形 1"/>
          <p:cNvSpPr/>
          <p:nvPr/>
        </p:nvSpPr>
        <p:spPr>
          <a:xfrm>
            <a:off x="3662288" y="2472413"/>
            <a:ext cx="4933984" cy="1827360"/>
          </a:xfrm>
          <a:prstGeom prst="rect">
            <a:avLst/>
          </a:prstGeom>
        </p:spPr>
        <p:txBody>
          <a:bodyPr wrap="square">
            <a:spAutoFit/>
          </a:bodyPr>
          <a:lstStyle/>
          <a:p>
            <a:pPr algn="just">
              <a:lnSpc>
                <a:spcPct val="120000"/>
              </a:lnSpc>
            </a:pPr>
            <a:r>
              <a:rPr lang="zh-CN" altLang="en-US" sz="2400" dirty="0">
                <a:solidFill>
                  <a:srgbClr val="0070C0"/>
                </a:solidFill>
                <a:latin typeface="+mn-ea"/>
                <a:cs typeface="Times New Roman" panose="02020603050405020304" pitchFamily="18" charset="0"/>
              </a:rPr>
              <a:t>基本操作的定义格式为：</a:t>
            </a:r>
            <a:endParaRPr lang="zh-CN" altLang="en-US" sz="2400" dirty="0">
              <a:solidFill>
                <a:srgbClr val="0070C0"/>
              </a:solidFill>
              <a:latin typeface="+mn-ea"/>
              <a:cs typeface="Times New Roman" panose="02020603050405020304" pitchFamily="18" charset="0"/>
            </a:endParaRPr>
          </a:p>
          <a:p>
            <a:pPr marL="342900" indent="-342900" algn="just">
              <a:lnSpc>
                <a:spcPct val="120000"/>
              </a:lnSpc>
              <a:buFont typeface="Arial" panose="020B0604020202020204" pitchFamily="34" charset="0"/>
              <a:buChar char="•"/>
            </a:pPr>
            <a:r>
              <a:rPr lang="zh-CN" altLang="en-US" sz="2400" dirty="0">
                <a:solidFill>
                  <a:srgbClr val="0070C0"/>
                </a:solidFill>
                <a:latin typeface="+mn-ea"/>
                <a:cs typeface="Times New Roman" panose="02020603050405020304" pitchFamily="18" charset="0"/>
              </a:rPr>
              <a:t>基本操作名（参数表）</a:t>
            </a:r>
            <a:endParaRPr lang="zh-CN" altLang="en-US" sz="2400" dirty="0">
              <a:solidFill>
                <a:srgbClr val="0070C0"/>
              </a:solidFill>
              <a:latin typeface="+mn-ea"/>
              <a:cs typeface="Times New Roman" panose="02020603050405020304" pitchFamily="18" charset="0"/>
            </a:endParaRPr>
          </a:p>
          <a:p>
            <a:pPr marL="342900" indent="-342900" algn="just">
              <a:lnSpc>
                <a:spcPct val="120000"/>
              </a:lnSpc>
              <a:buFont typeface="Arial" panose="020B0604020202020204" pitchFamily="34" charset="0"/>
              <a:buChar char="•"/>
            </a:pPr>
            <a:r>
              <a:rPr lang="zh-CN" altLang="en-US" sz="2400" dirty="0">
                <a:solidFill>
                  <a:srgbClr val="0070C0"/>
                </a:solidFill>
                <a:latin typeface="+mn-ea"/>
                <a:cs typeface="Times New Roman" panose="02020603050405020304" pitchFamily="18" charset="0"/>
              </a:rPr>
              <a:t>初始条件：</a:t>
            </a:r>
            <a:r>
              <a:rPr lang="en-US" altLang="zh-CN" sz="2400" dirty="0">
                <a:solidFill>
                  <a:srgbClr val="0070C0"/>
                </a:solidFill>
                <a:latin typeface="+mn-ea"/>
                <a:cs typeface="Times New Roman" panose="02020603050405020304" pitchFamily="18" charset="0"/>
              </a:rPr>
              <a:t>〈</a:t>
            </a:r>
            <a:r>
              <a:rPr lang="zh-CN" altLang="en-US" sz="2400" dirty="0">
                <a:solidFill>
                  <a:srgbClr val="0070C0"/>
                </a:solidFill>
                <a:latin typeface="+mn-ea"/>
                <a:cs typeface="Times New Roman" panose="02020603050405020304" pitchFamily="18" charset="0"/>
              </a:rPr>
              <a:t>初始条件描述</a:t>
            </a:r>
            <a:r>
              <a:rPr lang="en-US" altLang="zh-CN" sz="2400" dirty="0">
                <a:solidFill>
                  <a:srgbClr val="0070C0"/>
                </a:solidFill>
                <a:latin typeface="+mn-ea"/>
                <a:cs typeface="Times New Roman" panose="02020603050405020304" pitchFamily="18" charset="0"/>
              </a:rPr>
              <a:t>〉</a:t>
            </a:r>
            <a:endParaRPr lang="en-US" altLang="zh-CN" sz="2400" dirty="0">
              <a:solidFill>
                <a:srgbClr val="0070C0"/>
              </a:solidFill>
              <a:latin typeface="+mn-ea"/>
              <a:cs typeface="Times New Roman" panose="02020603050405020304" pitchFamily="18" charset="0"/>
            </a:endParaRPr>
          </a:p>
          <a:p>
            <a:pPr marL="342900" indent="-342900" algn="just">
              <a:lnSpc>
                <a:spcPct val="120000"/>
              </a:lnSpc>
              <a:buFont typeface="Arial" panose="020B0604020202020204" pitchFamily="34" charset="0"/>
              <a:buChar char="•"/>
            </a:pPr>
            <a:r>
              <a:rPr lang="zh-CN" altLang="en-US" sz="2400" dirty="0">
                <a:solidFill>
                  <a:srgbClr val="0070C0"/>
                </a:solidFill>
                <a:latin typeface="+mn-ea"/>
                <a:cs typeface="Times New Roman" panose="02020603050405020304" pitchFamily="18" charset="0"/>
              </a:rPr>
              <a:t>操作结果：</a:t>
            </a:r>
            <a:r>
              <a:rPr lang="en-US" altLang="zh-CN" sz="2400" dirty="0">
                <a:solidFill>
                  <a:srgbClr val="0070C0"/>
                </a:solidFill>
                <a:latin typeface="+mn-ea"/>
                <a:cs typeface="Times New Roman" panose="02020603050405020304" pitchFamily="18" charset="0"/>
              </a:rPr>
              <a:t>〈</a:t>
            </a:r>
            <a:r>
              <a:rPr lang="zh-CN" altLang="en-US" sz="2400" dirty="0">
                <a:solidFill>
                  <a:srgbClr val="0070C0"/>
                </a:solidFill>
                <a:latin typeface="+mn-ea"/>
                <a:cs typeface="Times New Roman" panose="02020603050405020304" pitchFamily="18" charset="0"/>
              </a:rPr>
              <a:t>操作结果描述</a:t>
            </a:r>
            <a:r>
              <a:rPr lang="en-US" altLang="zh-CN" sz="2400" dirty="0">
                <a:solidFill>
                  <a:srgbClr val="0070C0"/>
                </a:solidFill>
                <a:latin typeface="+mn-ea"/>
                <a:cs typeface="Times New Roman" panose="02020603050405020304" pitchFamily="18" charset="0"/>
              </a:rPr>
              <a:t>〉</a:t>
            </a:r>
            <a:endParaRPr lang="en-US" altLang="zh-CN" sz="2400" dirty="0">
              <a:solidFill>
                <a:srgbClr val="0070C0"/>
              </a:solidFill>
              <a:latin typeface="+mn-ea"/>
              <a:cs typeface="Times New Roman" panose="02020603050405020304" pitchFamily="18" charset="0"/>
            </a:endParaRPr>
          </a:p>
        </p:txBody>
      </p:sp>
      <p:grpSp>
        <p:nvGrpSpPr>
          <p:cNvPr id="64" name="组合 63"/>
          <p:cNvGrpSpPr/>
          <p:nvPr/>
        </p:nvGrpSpPr>
        <p:grpSpPr>
          <a:xfrm>
            <a:off x="3072309" y="2278364"/>
            <a:ext cx="6212368" cy="2415168"/>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8" y="3589771"/>
                <a:ext cx="8888986"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2" name="矩形 51"/>
          <p:cNvSpPr/>
          <p:nvPr/>
        </p:nvSpPr>
        <p:spPr>
          <a:xfrm>
            <a:off x="1923831" y="5016354"/>
            <a:ext cx="9310226" cy="978729"/>
          </a:xfrm>
          <a:prstGeom prst="rect">
            <a:avLst/>
          </a:prstGeom>
        </p:spPr>
        <p:txBody>
          <a:bodyPr wrap="square">
            <a:spAutoFit/>
          </a:bodyPr>
          <a:lstStyle/>
          <a:p>
            <a:pPr marL="342900" indent="-342900">
              <a:lnSpc>
                <a:spcPct val="120000"/>
              </a:lnSpc>
              <a:buFont typeface="Wingdings" panose="05000000000000000000" pitchFamily="2" charset="2"/>
              <a:buChar char="l"/>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初始条件说明操作执行之前数据结构和参数应满足的条件；</a:t>
            </a:r>
            <a:endPar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endParaRPr>
          </a:p>
          <a:p>
            <a:pPr marL="342900" indent="-342900">
              <a:lnSpc>
                <a:spcPct val="120000"/>
              </a:lnSpc>
              <a:buFont typeface="Wingdings" panose="05000000000000000000" pitchFamily="2" charset="2"/>
              <a:buChar char="l"/>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操作结果说明操作完成后，数据结构的变化状况和应返回的结果。</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20" name="组合 39"/>
          <p:cNvGrpSpPr/>
          <p:nvPr/>
        </p:nvGrpSpPr>
        <p:grpSpPr>
          <a:xfrm>
            <a:off x="549002" y="555626"/>
            <a:ext cx="4723157" cy="876848"/>
            <a:chOff x="326687" y="247818"/>
            <a:chExt cx="6218891" cy="725466"/>
          </a:xfrm>
        </p:grpSpPr>
        <p:sp>
          <p:nvSpPr>
            <p:cNvPr id="121" name="文本框 7"/>
            <p:cNvSpPr txBox="1"/>
            <p:nvPr/>
          </p:nvSpPr>
          <p:spPr bwMode="auto">
            <a:xfrm>
              <a:off x="1485427" y="424491"/>
              <a:ext cx="5060151"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抽象数据类型</a:t>
              </a:r>
              <a:endParaRPr lang="zh-CN" altLang="en-US" sz="2400" kern="0" dirty="0">
                <a:solidFill>
                  <a:srgbClr val="0070C0"/>
                </a:solidFill>
                <a:latin typeface="+mn-ea"/>
              </a:endParaRPr>
            </a:p>
          </p:txBody>
        </p:sp>
        <p:grpSp>
          <p:nvGrpSpPr>
            <p:cNvPr id="122" name="组合 35"/>
            <p:cNvGrpSpPr/>
            <p:nvPr/>
          </p:nvGrpSpPr>
          <p:grpSpPr>
            <a:xfrm>
              <a:off x="326687" y="247818"/>
              <a:ext cx="4861582" cy="725466"/>
              <a:chOff x="326687" y="247818"/>
              <a:chExt cx="4861582" cy="725466"/>
            </a:xfrm>
          </p:grpSpPr>
          <p:grpSp>
            <p:nvGrpSpPr>
              <p:cNvPr id="123" name="组合 2"/>
              <p:cNvGrpSpPr/>
              <p:nvPr/>
            </p:nvGrpSpPr>
            <p:grpSpPr>
              <a:xfrm>
                <a:off x="349799" y="247818"/>
                <a:ext cx="4791980" cy="261575"/>
                <a:chOff x="349799" y="247818"/>
                <a:chExt cx="4791980" cy="261575"/>
              </a:xfrm>
            </p:grpSpPr>
            <p:cxnSp>
              <p:nvCxnSpPr>
                <p:cNvPr id="138"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9"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0"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1"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2"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43"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4" name="组合 1"/>
              <p:cNvGrpSpPr/>
              <p:nvPr/>
            </p:nvGrpSpPr>
            <p:grpSpPr>
              <a:xfrm>
                <a:off x="349799" y="711709"/>
                <a:ext cx="4815092" cy="261575"/>
                <a:chOff x="358852" y="925118"/>
                <a:chExt cx="4815092" cy="261575"/>
              </a:xfrm>
            </p:grpSpPr>
            <p:cxnSp>
              <p:nvCxnSpPr>
                <p:cNvPr id="131"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2"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3"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4"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35"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36"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37"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5" name="组合 33"/>
              <p:cNvGrpSpPr/>
              <p:nvPr/>
            </p:nvGrpSpPr>
            <p:grpSpPr>
              <a:xfrm>
                <a:off x="5138963" y="489126"/>
                <a:ext cx="49306" cy="329693"/>
                <a:chOff x="5138963" y="489126"/>
                <a:chExt cx="49306" cy="329693"/>
              </a:xfrm>
            </p:grpSpPr>
            <p:sp>
              <p:nvSpPr>
                <p:cNvPr id="129"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6" name="组合 36"/>
              <p:cNvGrpSpPr/>
              <p:nvPr/>
            </p:nvGrpSpPr>
            <p:grpSpPr>
              <a:xfrm>
                <a:off x="326687" y="399838"/>
                <a:ext cx="49306" cy="329693"/>
                <a:chOff x="5138963" y="489126"/>
                <a:chExt cx="49306" cy="329693"/>
              </a:xfrm>
            </p:grpSpPr>
            <p:sp>
              <p:nvSpPr>
                <p:cNvPr id="127"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20"/>
                                        </p:tgtEl>
                                        <p:attrNameLst>
                                          <p:attrName>style.visibility</p:attrName>
                                        </p:attrNameLst>
                                      </p:cBhvr>
                                      <p:to>
                                        <p:strVal val="visible"/>
                                      </p:to>
                                    </p:set>
                                    <p:animEffect transition="in" filter="wipe(left)">
                                      <p:cBhvr>
                                        <p:cTn id="7" dur="500"/>
                                        <p:tgtEl>
                                          <p:spTgt spid="12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1" presetClass="entr" presetSubtype="1" fill="hold" nodeType="after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wheel(1)">
                                      <p:cBhvr>
                                        <p:cTn id="15" dur="2000"/>
                                        <p:tgtEl>
                                          <p:spTgt spid="64"/>
                                        </p:tgtEl>
                                      </p:cBhvr>
                                    </p:animEffect>
                                  </p:childTnLst>
                                </p:cTn>
                              </p:par>
                            </p:childTnLst>
                          </p:cTn>
                        </p:par>
                        <p:par>
                          <p:cTn id="16" fill="hold">
                            <p:stCondLst>
                              <p:cond delay="3000"/>
                            </p:stCondLst>
                            <p:childTnLst>
                              <p:par>
                                <p:cTn id="17" presetID="22" presetClass="entr" presetSubtype="1"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wipe(up)">
                                      <p:cBhvr>
                                        <p:cTn id="19" dur="500"/>
                                        <p:tgtEl>
                                          <p:spTgt spid="2"/>
                                        </p:tgtEl>
                                      </p:cBhvr>
                                    </p:animEffect>
                                  </p:childTnLst>
                                </p:cTn>
                              </p:par>
                            </p:childTnLst>
                          </p:cTn>
                        </p:par>
                        <p:par>
                          <p:cTn id="20" fill="hold">
                            <p:stCondLst>
                              <p:cond delay="3500"/>
                            </p:stCondLst>
                            <p:childTnLst>
                              <p:par>
                                <p:cTn id="21" presetID="22" presetClass="entr" presetSubtype="8" fill="hold" grpId="0" nodeType="afterEffect">
                                  <p:stCondLst>
                                    <p:cond delay="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P spid="5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60090" y="2010171"/>
            <a:ext cx="9521716" cy="4154984"/>
          </a:xfrm>
          <a:prstGeom prst="rect">
            <a:avLst/>
          </a:prstGeom>
        </p:spPr>
        <p:txBody>
          <a:bodyPr wrap="square">
            <a:spAutoFit/>
          </a:bodyPr>
          <a:lstStyle/>
          <a:p>
            <a:pPr indent="274955">
              <a:lnSpc>
                <a:spcPct val="110000"/>
              </a:lnSpc>
            </a:pPr>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将</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修改为</a:t>
            </a:r>
            <a:r>
              <a:rPr lang="en-US" altLang="zh-CN" sz="2400" dirty="0">
                <a:latin typeface="Times New Roman" panose="02020603050405020304" pitchFamily="18" charset="0"/>
                <a:cs typeface="Times New Roman" panose="02020603050405020304" pitchFamily="18" charset="0"/>
              </a:rPr>
              <a:t>150</a:t>
            </a:r>
            <a:r>
              <a:rPr lang="zh-CN" altLang="en-US" sz="2400" dirty="0">
                <a:latin typeface="Times New Roman" panose="02020603050405020304" pitchFamily="18" charset="0"/>
                <a:cs typeface="Times New Roman" panose="02020603050405020304" pitchFamily="18" charset="0"/>
              </a:rPr>
              <a:t>，删除</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和</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后，显示当前表的相关信息</a:t>
            </a:r>
            <a:endParaRPr lang="zh-CN" altLang="en-US"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x=150;</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IntegerLList.ModifyData(1,x);</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IntegerLList.DeleteByIndex(2,x);</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x=400;</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IntegerLList.DeleteByKey(x,y);</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cout&lt;&lt;"</a:t>
            </a:r>
            <a:r>
              <a:rPr lang="zh-CN" altLang="it-IT" sz="2400" dirty="0">
                <a:latin typeface="Times New Roman" panose="02020603050405020304" pitchFamily="18" charset="0"/>
                <a:cs typeface="Times New Roman" panose="02020603050405020304" pitchFamily="18" charset="0"/>
              </a:rPr>
              <a:t>当前表的长度为：</a:t>
            </a:r>
            <a:r>
              <a:rPr lang="it-IT" altLang="zh-CN" sz="2400" dirty="0">
                <a:latin typeface="Times New Roman" panose="02020603050405020304" pitchFamily="18" charset="0"/>
                <a:cs typeface="Times New Roman" panose="02020603050405020304" pitchFamily="18" charset="0"/>
              </a:rPr>
              <a:t>"&lt;&lt;IntegerLList.GetLength()&lt;&lt;endl;</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a:latin typeface="Times New Roman" panose="02020603050405020304" pitchFamily="18" charset="0"/>
                <a:cs typeface="Times New Roman" panose="02020603050405020304" pitchFamily="18" charset="0"/>
              </a:rPr>
              <a:t>	cout&lt;&lt;"</a:t>
            </a:r>
            <a:r>
              <a:rPr lang="zh-CN" altLang="it-IT" sz="2400" dirty="0">
                <a:latin typeface="Times New Roman" panose="02020603050405020304" pitchFamily="18" charset="0"/>
                <a:cs typeface="Times New Roman" panose="02020603050405020304" pitchFamily="18" charset="0"/>
              </a:rPr>
              <a:t>当前表的元素为：</a:t>
            </a:r>
            <a:r>
              <a:rPr lang="it-IT" altLang="zh-CN" sz="2400" dirty="0">
                <a:latin typeface="Times New Roman" panose="02020603050405020304" pitchFamily="18" charset="0"/>
                <a:cs typeface="Times New Roman" panose="02020603050405020304" pitchFamily="18" charset="0"/>
              </a:rPr>
              <a:t>\n"</a:t>
            </a:r>
            <a:r>
              <a:rPr lang="it-IT" altLang="zh-CN" sz="2400" b="1" dirty="0">
                <a:solidFill>
                  <a:srgbClr val="FF0000"/>
                </a:solidFill>
                <a:latin typeface="Times New Roman" panose="02020603050405020304" pitchFamily="18" charset="0"/>
                <a:cs typeface="Times New Roman" panose="02020603050405020304" pitchFamily="18" charset="0"/>
              </a:rPr>
              <a:t>&lt;&lt;</a:t>
            </a:r>
            <a:r>
              <a:rPr lang="it-IT" altLang="zh-CN" sz="2400" dirty="0">
                <a:latin typeface="Times New Roman" panose="02020603050405020304" pitchFamily="18" charset="0"/>
                <a:cs typeface="Times New Roman" panose="02020603050405020304" pitchFamily="18" charset="0"/>
              </a:rPr>
              <a:t>IntegerLList&lt;&lt;endl;</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en-US" altLang="zh-CN" sz="2400" dirty="0">
                <a:latin typeface="Times New Roman" panose="02020603050405020304" pitchFamily="18" charset="0"/>
                <a:cs typeface="Times New Roman" panose="02020603050405020304" pitchFamily="18" charset="0"/>
              </a:rPr>
              <a:t>	return 0;</a:t>
            </a:r>
            <a:endParaRPr lang="en-US" altLang="zh-CN" sz="2400" dirty="0">
              <a:latin typeface="Times New Roman" panose="02020603050405020304" pitchFamily="18" charset="0"/>
              <a:cs typeface="Times New Roman" panose="02020603050405020304" pitchFamily="18" charset="0"/>
            </a:endParaRPr>
          </a:p>
          <a:p>
            <a:pPr>
              <a:lnSpc>
                <a:spcPct val="110000"/>
              </a:lnSpc>
            </a:pPr>
            <a:r>
              <a:rPr lang="en-US" altLang="zh-CN"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grpSp>
        <p:nvGrpSpPr>
          <p:cNvPr id="27" name="组合 76"/>
          <p:cNvGrpSpPr/>
          <p:nvPr/>
        </p:nvGrpSpPr>
        <p:grpSpPr>
          <a:xfrm>
            <a:off x="549001" y="555626"/>
            <a:ext cx="5578435" cy="876848"/>
            <a:chOff x="326687" y="247818"/>
            <a:chExt cx="4861582" cy="725466"/>
          </a:xfrm>
        </p:grpSpPr>
        <p:sp>
          <p:nvSpPr>
            <p:cNvPr id="28"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29" name="组合 78"/>
            <p:cNvGrpSpPr/>
            <p:nvPr/>
          </p:nvGrpSpPr>
          <p:grpSpPr>
            <a:xfrm>
              <a:off x="326687" y="247818"/>
              <a:ext cx="4861582" cy="725466"/>
              <a:chOff x="326687" y="247818"/>
              <a:chExt cx="4861582" cy="725466"/>
            </a:xfrm>
          </p:grpSpPr>
          <p:grpSp>
            <p:nvGrpSpPr>
              <p:cNvPr id="30" name="组合 79"/>
              <p:cNvGrpSpPr/>
              <p:nvPr/>
            </p:nvGrpSpPr>
            <p:grpSpPr>
              <a:xfrm>
                <a:off x="349799" y="247818"/>
                <a:ext cx="4791980" cy="261575"/>
                <a:chOff x="349799" y="247818"/>
                <a:chExt cx="4791980" cy="261575"/>
              </a:xfrm>
            </p:grpSpPr>
            <p:cxnSp>
              <p:nvCxnSpPr>
                <p:cNvPr id="69"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74"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31" name="组合 80"/>
              <p:cNvGrpSpPr/>
              <p:nvPr/>
            </p:nvGrpSpPr>
            <p:grpSpPr>
              <a:xfrm>
                <a:off x="349799" y="711709"/>
                <a:ext cx="4815092" cy="261575"/>
                <a:chOff x="358852" y="925118"/>
                <a:chExt cx="4815092" cy="261575"/>
              </a:xfrm>
            </p:grpSpPr>
            <p:cxnSp>
              <p:nvCxnSpPr>
                <p:cNvPr id="62"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68"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56" name="组合 81"/>
              <p:cNvGrpSpPr/>
              <p:nvPr/>
            </p:nvGrpSpPr>
            <p:grpSpPr>
              <a:xfrm>
                <a:off x="5138963" y="489126"/>
                <a:ext cx="49306" cy="329693"/>
                <a:chOff x="5138963" y="489126"/>
                <a:chExt cx="49306" cy="329693"/>
              </a:xfrm>
            </p:grpSpPr>
            <p:sp>
              <p:nvSpPr>
                <p:cNvPr id="60"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61"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57" name="组合 82"/>
              <p:cNvGrpSpPr/>
              <p:nvPr/>
            </p:nvGrpSpPr>
            <p:grpSpPr>
              <a:xfrm>
                <a:off x="326687" y="399838"/>
                <a:ext cx="49306" cy="329693"/>
                <a:chOff x="5138963" y="489126"/>
                <a:chExt cx="49306" cy="329693"/>
              </a:xfrm>
            </p:grpSpPr>
            <p:sp>
              <p:nvSpPr>
                <p:cNvPr id="58"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59"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up)">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168887" y="1568338"/>
            <a:ext cx="5442087" cy="5799113"/>
            <a:chOff x="1454333" y="1711774"/>
            <a:chExt cx="9544592" cy="4733728"/>
          </a:xfrm>
        </p:grpSpPr>
        <p:sp>
          <p:nvSpPr>
            <p:cNvPr id="2" name="矩形 1"/>
            <p:cNvSpPr/>
            <p:nvPr/>
          </p:nvSpPr>
          <p:spPr>
            <a:xfrm>
              <a:off x="1761765" y="1951964"/>
              <a:ext cx="8904701" cy="4493538"/>
            </a:xfrm>
            <a:prstGeom prst="rect">
              <a:avLst/>
            </a:prstGeom>
          </p:spPr>
          <p:txBody>
            <a:bodyPr wrap="square">
              <a:spAutoFit/>
            </a:bodyPr>
            <a:lstStyle/>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程序的运行结果为：</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当前表的长度为：</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4</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当前表的元素为：</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100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200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300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400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表中第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3</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100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元素</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100</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在表中的位置为：</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当前表的长度为：</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2</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当前表的元素为：</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150</a:t>
              </a:r>
              <a:endPar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717550"/>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300</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53" name="组合 52"/>
            <p:cNvGrpSpPr/>
            <p:nvPr/>
          </p:nvGrpSpPr>
          <p:grpSpPr>
            <a:xfrm>
              <a:off x="1454333" y="1711774"/>
              <a:ext cx="9544592" cy="4057366"/>
              <a:chOff x="1584402" y="1903846"/>
              <a:chExt cx="9062674" cy="3823037"/>
            </a:xfrm>
          </p:grpSpPr>
          <p:grpSp>
            <p:nvGrpSpPr>
              <p:cNvPr id="54" name="组合 53"/>
              <p:cNvGrpSpPr/>
              <p:nvPr/>
            </p:nvGrpSpPr>
            <p:grpSpPr>
              <a:xfrm>
                <a:off x="1584402" y="3589771"/>
                <a:ext cx="9062674" cy="2137112"/>
                <a:chOff x="1584402" y="3589771"/>
                <a:chExt cx="9062674" cy="2137112"/>
              </a:xfrm>
            </p:grpSpPr>
            <p:sp>
              <p:nvSpPr>
                <p:cNvPr id="65" name="任意多边形: 形状 6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6" name="梯形 6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7" name="梯形 6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9" name="椭圆 6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p>
              </p:txBody>
            </p:sp>
            <p:sp>
              <p:nvSpPr>
                <p:cNvPr id="70" name="任意多边形: 形状 6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1" name="任意多边形: 形状 7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2" name="任意多边形: 形状 7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73" name="任意多边形: 形状 7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grpSp>
          <p:grpSp>
            <p:nvGrpSpPr>
              <p:cNvPr id="55" name="组合 54"/>
              <p:cNvGrpSpPr/>
              <p:nvPr/>
            </p:nvGrpSpPr>
            <p:grpSpPr>
              <a:xfrm flipH="1" flipV="1">
                <a:off x="1584402" y="1903846"/>
                <a:ext cx="9062674" cy="2137112"/>
                <a:chOff x="1584402" y="3589771"/>
                <a:chExt cx="9062674" cy="2137112"/>
              </a:xfrm>
            </p:grpSpPr>
            <p:sp>
              <p:nvSpPr>
                <p:cNvPr id="56" name="任意多边形: 形状 5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dirty="0"/>
                </a:p>
              </p:txBody>
            </p:sp>
            <p:sp>
              <p:nvSpPr>
                <p:cNvPr id="57" name="梯形 5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58" name="梯形 5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5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0" name="椭圆 5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lnSpc>
                      <a:spcPct val="120000"/>
                    </a:lnSpc>
                  </a:pPr>
                  <a:endParaRPr lang="zh-CN" altLang="en-US"/>
                </a:p>
              </p:txBody>
            </p:sp>
            <p:sp>
              <p:nvSpPr>
                <p:cNvPr id="61" name="任意多边形: 形状 6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2" name="任意多边形: 形状 6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3" name="任意多边形: 形状 6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sp>
              <p:nvSpPr>
                <p:cNvPr id="64" name="任意多边形: 形状 6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p>
              </p:txBody>
            </p:sp>
          </p:grpSp>
        </p:grpSp>
        <p:sp>
          <p:nvSpPr>
            <p:cNvPr id="74" name="矩形 73"/>
            <p:cNvSpPr/>
            <p:nvPr/>
          </p:nvSpPr>
          <p:spPr>
            <a:xfrm>
              <a:off x="5913474" y="2359124"/>
              <a:ext cx="4752993" cy="496867"/>
            </a:xfrm>
            <a:prstGeom prst="rect">
              <a:avLst/>
            </a:prstGeom>
          </p:spPr>
          <p:txBody>
            <a:bodyPr wrap="square">
              <a:spAutoFit/>
            </a:bodyPr>
            <a:lstStyle/>
            <a:p>
              <a:pPr indent="717550">
                <a:lnSpc>
                  <a:spcPct val="120000"/>
                </a:lnSpc>
              </a:pP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grpSp>
        <p:nvGrpSpPr>
          <p:cNvPr id="50" name="组合 76"/>
          <p:cNvGrpSpPr/>
          <p:nvPr/>
        </p:nvGrpSpPr>
        <p:grpSpPr>
          <a:xfrm>
            <a:off x="549001" y="555626"/>
            <a:ext cx="5578435" cy="876848"/>
            <a:chOff x="326687" y="247818"/>
            <a:chExt cx="4861582" cy="725466"/>
          </a:xfrm>
        </p:grpSpPr>
        <p:sp>
          <p:nvSpPr>
            <p:cNvPr id="97" name="文本框 7"/>
            <p:cNvSpPr txBox="1"/>
            <p:nvPr/>
          </p:nvSpPr>
          <p:spPr bwMode="auto">
            <a:xfrm>
              <a:off x="749904" y="430437"/>
              <a:ext cx="412763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简单数据元素顺序表的应用问题</a:t>
              </a:r>
              <a:endParaRPr lang="zh-CN" altLang="en-US" sz="2400" kern="0" dirty="0">
                <a:solidFill>
                  <a:srgbClr val="0070C0"/>
                </a:solidFill>
                <a:latin typeface="+mj-ea"/>
                <a:ea typeface="+mj-ea"/>
              </a:endParaRPr>
            </a:p>
          </p:txBody>
        </p:sp>
        <p:grpSp>
          <p:nvGrpSpPr>
            <p:cNvPr id="98" name="组合 78"/>
            <p:cNvGrpSpPr/>
            <p:nvPr/>
          </p:nvGrpSpPr>
          <p:grpSpPr>
            <a:xfrm>
              <a:off x="326687" y="247818"/>
              <a:ext cx="4861582" cy="725466"/>
              <a:chOff x="326687" y="247818"/>
              <a:chExt cx="4861582" cy="725466"/>
            </a:xfrm>
          </p:grpSpPr>
          <p:grpSp>
            <p:nvGrpSpPr>
              <p:cNvPr id="99" name="组合 79"/>
              <p:cNvGrpSpPr/>
              <p:nvPr/>
            </p:nvGrpSpPr>
            <p:grpSpPr>
              <a:xfrm>
                <a:off x="349799" y="247818"/>
                <a:ext cx="4791980" cy="261575"/>
                <a:chOff x="349799" y="247818"/>
                <a:chExt cx="4791980" cy="261575"/>
              </a:xfrm>
            </p:grpSpPr>
            <p:cxnSp>
              <p:nvCxnSpPr>
                <p:cNvPr id="114" name="直接连接符 9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5" name="直接连接符 9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9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9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8"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ea"/>
                    <a:ea typeface="+mj-ea"/>
                  </a:endParaRPr>
                </a:p>
              </p:txBody>
            </p:sp>
            <p:sp>
              <p:nvSpPr>
                <p:cNvPr id="119"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100" name="组合 80"/>
              <p:cNvGrpSpPr/>
              <p:nvPr/>
            </p:nvGrpSpPr>
            <p:grpSpPr>
              <a:xfrm>
                <a:off x="349799" y="711709"/>
                <a:ext cx="4815092" cy="261575"/>
                <a:chOff x="358852" y="925118"/>
                <a:chExt cx="4815092" cy="261575"/>
              </a:xfrm>
            </p:grpSpPr>
            <p:cxnSp>
              <p:nvCxnSpPr>
                <p:cNvPr id="107" name="直接连接符 8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8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8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9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9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ea"/>
                    <a:ea typeface="+mj-ea"/>
                  </a:endParaRPr>
                </a:p>
              </p:txBody>
            </p:sp>
            <p:sp>
              <p:nvSpPr>
                <p:cNvPr id="11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ea"/>
                    <a:ea typeface="+mj-ea"/>
                  </a:endParaRPr>
                </a:p>
              </p:txBody>
            </p:sp>
          </p:grpSp>
          <p:grpSp>
            <p:nvGrpSpPr>
              <p:cNvPr id="101" name="组合 81"/>
              <p:cNvGrpSpPr/>
              <p:nvPr/>
            </p:nvGrpSpPr>
            <p:grpSpPr>
              <a:xfrm>
                <a:off x="5138963" y="489126"/>
                <a:ext cx="49306" cy="329693"/>
                <a:chOff x="5138963" y="489126"/>
                <a:chExt cx="49306" cy="329693"/>
              </a:xfrm>
            </p:grpSpPr>
            <p:sp>
              <p:nvSpPr>
                <p:cNvPr id="105" name="椭圆 8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106" name="椭圆 8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102" name="组合 82"/>
              <p:cNvGrpSpPr/>
              <p:nvPr/>
            </p:nvGrpSpPr>
            <p:grpSpPr>
              <a:xfrm>
                <a:off x="326687" y="399838"/>
                <a:ext cx="49306" cy="329693"/>
                <a:chOff x="5138963" y="489126"/>
                <a:chExt cx="49306" cy="329693"/>
              </a:xfrm>
            </p:grpSpPr>
            <p:sp>
              <p:nvSpPr>
                <p:cNvPr id="103" name="椭圆 8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104"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left)">
                                      <p:cBhvr>
                                        <p:cTn id="7" dur="500"/>
                                        <p:tgtEl>
                                          <p:spTgt spid="5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4" name="矩形 3"/>
          <p:cNvSpPr/>
          <p:nvPr/>
        </p:nvSpPr>
        <p:spPr>
          <a:xfrm>
            <a:off x="3324806" y="2013176"/>
            <a:ext cx="7936195" cy="4081117"/>
          </a:xfrm>
          <a:prstGeom prst="rect">
            <a:avLst/>
          </a:prstGeom>
        </p:spPr>
        <p:txBody>
          <a:bodyPr wrap="square">
            <a:spAutoFit/>
          </a:bodyPr>
          <a:lstStyle/>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线性表中每一个数据元素表示一名学生的信息，包括学号、姓名和</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3</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门课程（语文、数学、英语）的成绩。对于一个最多由</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10</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个这样的数据元素构成的线性表，采用顺序存储结构，进行如下操作：</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①将两个结点插入表中</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②显示当前表的状态</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③将表中第</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个元素输出</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④删除表中第</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个元素，修改表中第</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个元素的信息，显示当前表的状态。</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46" name="组合 45"/>
          <p:cNvGrpSpPr/>
          <p:nvPr/>
        </p:nvGrpSpPr>
        <p:grpSpPr>
          <a:xfrm>
            <a:off x="1228488" y="2932261"/>
            <a:ext cx="1849177" cy="1749582"/>
            <a:chOff x="1384152" y="2393101"/>
            <a:chExt cx="2483531" cy="2483534"/>
          </a:xfrm>
        </p:grpSpPr>
        <p:sp>
          <p:nvSpPr>
            <p:cNvPr id="47" name="椭圆 46"/>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矩形 47"/>
            <p:cNvSpPr/>
            <p:nvPr/>
          </p:nvSpPr>
          <p:spPr>
            <a:xfrm>
              <a:off x="1696984" y="3316715"/>
              <a:ext cx="1857867" cy="461664"/>
            </a:xfrm>
            <a:prstGeom prst="rect">
              <a:avLst/>
            </a:prstGeom>
          </p:spPr>
          <p:txBody>
            <a:bodyPr wrap="square">
              <a:spAutoFit/>
            </a:bodyPr>
            <a:lstStyle/>
            <a:p>
              <a:pPr algn="ct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问  题</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grpSp>
        <p:nvGrpSpPr>
          <p:cNvPr id="78" name="组合 77"/>
          <p:cNvGrpSpPr/>
          <p:nvPr/>
        </p:nvGrpSpPr>
        <p:grpSpPr>
          <a:xfrm>
            <a:off x="549001" y="555626"/>
            <a:ext cx="6268412" cy="876848"/>
            <a:chOff x="326687" y="247818"/>
            <a:chExt cx="5462894" cy="725466"/>
          </a:xfrm>
        </p:grpSpPr>
        <p:sp>
          <p:nvSpPr>
            <p:cNvPr id="79"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80" name="组合 81"/>
            <p:cNvGrpSpPr/>
            <p:nvPr/>
          </p:nvGrpSpPr>
          <p:grpSpPr>
            <a:xfrm>
              <a:off x="326687" y="247818"/>
              <a:ext cx="4861582" cy="725466"/>
              <a:chOff x="326687" y="247818"/>
              <a:chExt cx="4861582" cy="725466"/>
            </a:xfrm>
          </p:grpSpPr>
          <p:grpSp>
            <p:nvGrpSpPr>
              <p:cNvPr id="81" name="组合 82"/>
              <p:cNvGrpSpPr/>
              <p:nvPr/>
            </p:nvGrpSpPr>
            <p:grpSpPr>
              <a:xfrm>
                <a:off x="349799" y="247818"/>
                <a:ext cx="4791980" cy="261575"/>
                <a:chOff x="349799" y="247818"/>
                <a:chExt cx="4791980" cy="261575"/>
              </a:xfrm>
            </p:grpSpPr>
            <p:cxnSp>
              <p:nvCxnSpPr>
                <p:cNvPr id="96"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0"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101"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2" name="组合 83"/>
              <p:cNvGrpSpPr/>
              <p:nvPr/>
            </p:nvGrpSpPr>
            <p:grpSpPr>
              <a:xfrm>
                <a:off x="349799" y="711709"/>
                <a:ext cx="4815092" cy="261575"/>
                <a:chOff x="358852" y="925118"/>
                <a:chExt cx="4815092" cy="261575"/>
              </a:xfrm>
            </p:grpSpPr>
            <p:cxnSp>
              <p:nvCxnSpPr>
                <p:cNvPr id="89"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95"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3" name="组合 84"/>
              <p:cNvGrpSpPr/>
              <p:nvPr/>
            </p:nvGrpSpPr>
            <p:grpSpPr>
              <a:xfrm>
                <a:off x="5138963" y="489126"/>
                <a:ext cx="49306" cy="329693"/>
                <a:chOff x="5138963" y="489126"/>
                <a:chExt cx="49306" cy="329693"/>
              </a:xfrm>
            </p:grpSpPr>
            <p:sp>
              <p:nvSpPr>
                <p:cNvPr id="87"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8"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84" name="组合 85"/>
              <p:cNvGrpSpPr/>
              <p:nvPr/>
            </p:nvGrpSpPr>
            <p:grpSpPr>
              <a:xfrm>
                <a:off x="326687" y="399838"/>
                <a:ext cx="49306" cy="329693"/>
                <a:chOff x="5138963" y="489126"/>
                <a:chExt cx="49306" cy="329693"/>
              </a:xfrm>
            </p:grpSpPr>
            <p:sp>
              <p:nvSpPr>
                <p:cNvPr id="85"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6"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p:cTn id="11" dur="500" fill="hold"/>
                                        <p:tgtEl>
                                          <p:spTgt spid="46"/>
                                        </p:tgtEl>
                                        <p:attrNameLst>
                                          <p:attrName>ppt_w</p:attrName>
                                        </p:attrNameLst>
                                      </p:cBhvr>
                                      <p:tavLst>
                                        <p:tav tm="0">
                                          <p:val>
                                            <p:fltVal val="0"/>
                                          </p:val>
                                        </p:tav>
                                        <p:tav tm="100000">
                                          <p:val>
                                            <p:strVal val="#ppt_w"/>
                                          </p:val>
                                        </p:tav>
                                      </p:tavLst>
                                    </p:anim>
                                    <p:anim calcmode="lin" valueType="num">
                                      <p:cBhvr>
                                        <p:cTn id="12" dur="500" fill="hold"/>
                                        <p:tgtEl>
                                          <p:spTgt spid="46"/>
                                        </p:tgtEl>
                                        <p:attrNameLst>
                                          <p:attrName>ppt_h</p:attrName>
                                        </p:attrNameLst>
                                      </p:cBhvr>
                                      <p:tavLst>
                                        <p:tav tm="0">
                                          <p:val>
                                            <p:fltVal val="0"/>
                                          </p:val>
                                        </p:tav>
                                        <p:tav tm="100000">
                                          <p:val>
                                            <p:strVal val="#ppt_h"/>
                                          </p:val>
                                        </p:tav>
                                      </p:tavLst>
                                    </p:anim>
                                    <p:animEffect transition="in" filter="fade">
                                      <p:cBhvr>
                                        <p:cTn id="13" dur="500"/>
                                        <p:tgtEl>
                                          <p:spTgt spid="46"/>
                                        </p:tgtEl>
                                      </p:cBhvr>
                                    </p:animEffect>
                                  </p:childTnLst>
                                </p:cTn>
                              </p:par>
                            </p:childTnLst>
                          </p:cTn>
                        </p:par>
                        <p:par>
                          <p:cTn id="14" fill="hold">
                            <p:stCondLst>
                              <p:cond delay="1000"/>
                            </p:stCondLst>
                            <p:childTnLst>
                              <p:par>
                                <p:cTn id="15" presetID="14" presetClass="entr" presetSubtype="1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3111704"/>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280889" y="3357719"/>
              <a:ext cx="1210588" cy="707886"/>
            </a:xfrm>
            <a:prstGeom prst="rect">
              <a:avLst/>
            </a:prstGeom>
          </p:spPr>
          <p:txBody>
            <a:bodyPr wrap="none">
              <a:spAutoFit/>
            </a:bodyPr>
            <a:lstStyle/>
            <a:p>
              <a:r>
                <a:rPr lang="zh-CN" altLang="en-US" sz="4000" dirty="0">
                  <a:solidFill>
                    <a:srgbClr val="0070C0"/>
                  </a:solidFill>
                  <a:latin typeface="+mn-ea"/>
                </a:rPr>
                <a:t>分析</a:t>
              </a:r>
              <a:endParaRPr lang="zh-CN" altLang="en-US" sz="4000" dirty="0"/>
            </a:p>
          </p:txBody>
        </p:sp>
      </p:grpSp>
      <p:sp>
        <p:nvSpPr>
          <p:cNvPr id="79" name="矩形 2"/>
          <p:cNvSpPr/>
          <p:nvPr/>
        </p:nvSpPr>
        <p:spPr>
          <a:xfrm>
            <a:off x="2184915" y="2268778"/>
            <a:ext cx="9334635" cy="3583382"/>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049933" y="2509444"/>
            <a:ext cx="8446741" cy="30213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根据问题对数据元素的描述，将线性表中的数据元素抽象为一个结点类</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，并定义取数据</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GetNode</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函数和输出数据函数</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OutPutNode</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ostream</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&amp; out)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类的实现代码存储在</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Node.h</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文件中。</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lnSpc>
                <a:spcPct val="12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由于问题要求采用顺序存储结构，下面只需要基于</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LinearList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类模板生成数据类型为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类的顺序表对象，就可以直接使用</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LinearList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类中提供的相应成员函数解决问题了。</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78" name="组合 77"/>
          <p:cNvGrpSpPr/>
          <p:nvPr/>
        </p:nvGrpSpPr>
        <p:grpSpPr>
          <a:xfrm>
            <a:off x="549001" y="555626"/>
            <a:ext cx="6268412" cy="876848"/>
            <a:chOff x="326687" y="247818"/>
            <a:chExt cx="5462894" cy="725466"/>
          </a:xfrm>
        </p:grpSpPr>
        <p:sp>
          <p:nvSpPr>
            <p:cNvPr id="81"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82" name="组合 81"/>
            <p:cNvGrpSpPr/>
            <p:nvPr/>
          </p:nvGrpSpPr>
          <p:grpSpPr>
            <a:xfrm>
              <a:off x="326687" y="247818"/>
              <a:ext cx="4861582" cy="725466"/>
              <a:chOff x="326687" y="247818"/>
              <a:chExt cx="4861582" cy="725466"/>
            </a:xfrm>
          </p:grpSpPr>
          <p:grpSp>
            <p:nvGrpSpPr>
              <p:cNvPr id="83" name="组合 82"/>
              <p:cNvGrpSpPr/>
              <p:nvPr/>
            </p:nvGrpSpPr>
            <p:grpSpPr>
              <a:xfrm>
                <a:off x="349799" y="247818"/>
                <a:ext cx="4791980" cy="261575"/>
                <a:chOff x="349799" y="247818"/>
                <a:chExt cx="4791980" cy="261575"/>
              </a:xfrm>
            </p:grpSpPr>
            <p:cxnSp>
              <p:nvCxnSpPr>
                <p:cNvPr id="98"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103"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4" name="组合 83"/>
              <p:cNvGrpSpPr/>
              <p:nvPr/>
            </p:nvGrpSpPr>
            <p:grpSpPr>
              <a:xfrm>
                <a:off x="349799" y="711709"/>
                <a:ext cx="4815092" cy="261575"/>
                <a:chOff x="358852" y="925118"/>
                <a:chExt cx="4815092" cy="261575"/>
              </a:xfrm>
            </p:grpSpPr>
            <p:cxnSp>
              <p:nvCxnSpPr>
                <p:cNvPr id="91"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97"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5" name="组合 84"/>
              <p:cNvGrpSpPr/>
              <p:nvPr/>
            </p:nvGrpSpPr>
            <p:grpSpPr>
              <a:xfrm>
                <a:off x="5138963" y="489126"/>
                <a:ext cx="49306" cy="329693"/>
                <a:chOff x="5138963" y="489126"/>
                <a:chExt cx="49306" cy="329693"/>
              </a:xfrm>
            </p:grpSpPr>
            <p:sp>
              <p:nvSpPr>
                <p:cNvPr id="89"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90"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86" name="组合 85"/>
              <p:cNvGrpSpPr/>
              <p:nvPr/>
            </p:nvGrpSpPr>
            <p:grpSpPr>
              <a:xfrm>
                <a:off x="326687" y="399838"/>
                <a:ext cx="49306" cy="329693"/>
                <a:chOff x="5138963" y="489126"/>
                <a:chExt cx="49306" cy="329693"/>
              </a:xfrm>
            </p:grpSpPr>
            <p:sp>
              <p:nvSpPr>
                <p:cNvPr id="87"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8"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wipe(left)">
                                      <p:cBhvr>
                                        <p:cTn id="2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2" name="矩形 1"/>
          <p:cNvSpPr/>
          <p:nvPr/>
        </p:nvSpPr>
        <p:spPr>
          <a:xfrm>
            <a:off x="2207007" y="1501035"/>
            <a:ext cx="9493787" cy="5272213"/>
          </a:xfrm>
          <a:prstGeom prst="rect">
            <a:avLst/>
          </a:prstGeom>
        </p:spPr>
        <p:txBody>
          <a:bodyPr wrap="square">
            <a:spAutoFit/>
          </a:bodyPr>
          <a:lstStyle/>
          <a:p>
            <a:pPr>
              <a:lnSpc>
                <a:spcPct val="85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Node.h</a:t>
            </a:r>
            <a:r>
              <a:rPr lang="zh-CN" altLang="en-US" sz="2200" dirty="0">
                <a:latin typeface="Times New Roman" panose="02020603050405020304" pitchFamily="18" charset="0"/>
                <a:cs typeface="Times New Roman" panose="02020603050405020304" pitchFamily="18" charset="0"/>
              </a:rPr>
              <a:t>：</a:t>
            </a:r>
            <a:r>
              <a:rPr lang="zh-CN" altLang="en-US" sz="2200" dirty="0">
                <a:solidFill>
                  <a:srgbClr val="FF0000"/>
                </a:solidFill>
                <a:latin typeface="Times New Roman" panose="02020603050405020304" pitchFamily="18" charset="0"/>
                <a:cs typeface="Times New Roman" panose="02020603050405020304" pitchFamily="18" charset="0"/>
              </a:rPr>
              <a:t>数据元素</a:t>
            </a:r>
            <a:r>
              <a:rPr lang="en-US" altLang="zh-CN" sz="2200" dirty="0">
                <a:solidFill>
                  <a:srgbClr val="FF0000"/>
                </a:solidFill>
                <a:latin typeface="Times New Roman" panose="02020603050405020304" pitchFamily="18" charset="0"/>
                <a:cs typeface="Times New Roman" panose="02020603050405020304" pitchFamily="18" charset="0"/>
              </a:rPr>
              <a:t>Node</a:t>
            </a:r>
            <a:r>
              <a:rPr lang="zh-CN" altLang="en-US" sz="2200" dirty="0">
                <a:solidFill>
                  <a:srgbClr val="FF0000"/>
                </a:solidFill>
                <a:latin typeface="Times New Roman" panose="02020603050405020304" pitchFamily="18" charset="0"/>
                <a:cs typeface="Times New Roman" panose="02020603050405020304" pitchFamily="18" charset="0"/>
              </a:rPr>
              <a:t>类</a:t>
            </a:r>
            <a:r>
              <a:rPr lang="zh-CN" altLang="en-US" sz="2200" dirty="0">
                <a:latin typeface="Times New Roman" panose="02020603050405020304" pitchFamily="18" charset="0"/>
                <a:cs typeface="Times New Roman" panose="02020603050405020304" pitchFamily="18" charset="0"/>
              </a:rPr>
              <a: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ifndef</a:t>
            </a:r>
            <a:r>
              <a:rPr lang="en-US" altLang="zh-CN" sz="2200" dirty="0">
                <a:latin typeface="Times New Roman" panose="02020603050405020304" pitchFamily="18" charset="0"/>
                <a:cs typeface="Times New Roman" panose="02020603050405020304" pitchFamily="18" charset="0"/>
              </a:rPr>
              <a:t> NODE</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#define NODE</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#include &lt;iostream&gt;</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#include &lt;</a:t>
            </a:r>
            <a:r>
              <a:rPr lang="en-US" altLang="zh-CN" sz="2200" dirty="0" err="1">
                <a:solidFill>
                  <a:srgbClr val="FF0000"/>
                </a:solidFill>
                <a:latin typeface="Times New Roman" panose="02020603050405020304" pitchFamily="18" charset="0"/>
                <a:cs typeface="Times New Roman" panose="02020603050405020304" pitchFamily="18" charset="0"/>
              </a:rPr>
              <a:t>cstring</a:t>
            </a:r>
            <a:r>
              <a:rPr lang="en-US" altLang="zh-CN" sz="2200" dirty="0">
                <a:latin typeface="Times New Roman" panose="02020603050405020304" pitchFamily="18" charset="0"/>
                <a:cs typeface="Times New Roman" panose="02020603050405020304" pitchFamily="18" charset="0"/>
              </a:rPr>
              <a:t>&gt;</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using namespace std;</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class Node</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public:</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       Node(char * </a:t>
            </a:r>
            <a:r>
              <a:rPr lang="en-US" altLang="zh-CN" sz="2200" dirty="0" err="1">
                <a:latin typeface="Times New Roman" panose="02020603050405020304" pitchFamily="18" charset="0"/>
                <a:cs typeface="Times New Roman" panose="02020603050405020304" pitchFamily="18" charset="0"/>
              </a:rPr>
              <a:t>NumberOfStudent,char</a:t>
            </a:r>
            <a:r>
              <a:rPr lang="en-US" altLang="zh-CN" sz="2200" dirty="0">
                <a:latin typeface="Times New Roman" panose="02020603050405020304" pitchFamily="18" charset="0"/>
                <a:cs typeface="Times New Roman" panose="02020603050405020304" pitchFamily="18" charset="0"/>
              </a:rPr>
              <a:t> * </a:t>
            </a:r>
            <a:r>
              <a:rPr lang="en-US" altLang="zh-CN" sz="2200" dirty="0" err="1">
                <a:latin typeface="Times New Roman" panose="02020603050405020304" pitchFamily="18" charset="0"/>
                <a:cs typeface="Times New Roman" panose="02020603050405020304" pitchFamily="18" charset="0"/>
              </a:rPr>
              <a:t>NameOfStudent,int</a:t>
            </a:r>
            <a:r>
              <a:rPr lang="en-US" altLang="zh-CN" sz="2200" dirty="0">
                <a:latin typeface="Times New Roman" panose="02020603050405020304" pitchFamily="18" charset="0"/>
                <a:cs typeface="Times New Roman" panose="02020603050405020304" pitchFamily="18" charset="0"/>
              </a:rPr>
              <a:t> grade[]);</a:t>
            </a:r>
            <a:endParaRPr lang="zh-CN" altLang="en-US" sz="2200" dirty="0">
              <a:latin typeface="Times New Roman" panose="02020603050405020304" pitchFamily="18" charset="0"/>
              <a:cs typeface="Times New Roman" panose="02020603050405020304" pitchFamily="18" charset="0"/>
            </a:endParaRPr>
          </a:p>
          <a:p>
            <a:pPr>
              <a:lnSpc>
                <a:spcPct val="85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Node(){};//</a:t>
            </a:r>
            <a:r>
              <a:rPr lang="zh-CN" altLang="en-US" sz="2200" dirty="0">
                <a:latin typeface="Times New Roman" panose="02020603050405020304" pitchFamily="18" charset="0"/>
                <a:cs typeface="Times New Roman" panose="02020603050405020304" pitchFamily="18" charset="0"/>
              </a:rPr>
              <a:t>无参构造函数</a:t>
            </a:r>
            <a:endParaRPr lang="zh-CN" altLang="en-US" sz="2200" dirty="0">
              <a:latin typeface="Times New Roman" panose="02020603050405020304" pitchFamily="18" charset="0"/>
              <a:cs typeface="Times New Roman" panose="02020603050405020304" pitchFamily="18" charset="0"/>
            </a:endParaRPr>
          </a:p>
          <a:p>
            <a:pPr>
              <a:lnSpc>
                <a:spcPct val="85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Node&amp; </a:t>
            </a:r>
            <a:r>
              <a:rPr lang="en-US" altLang="zh-CN" sz="2200" dirty="0" err="1">
                <a:latin typeface="Times New Roman" panose="02020603050405020304" pitchFamily="18" charset="0"/>
                <a:cs typeface="Times New Roman" panose="02020603050405020304" pitchFamily="18" charset="0"/>
              </a:rPr>
              <a:t>GetNode</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得到结点数据</a:t>
            </a:r>
            <a:endParaRPr lang="zh-CN" altLang="en-US" sz="2200" dirty="0">
              <a:latin typeface="Times New Roman" panose="02020603050405020304" pitchFamily="18" charset="0"/>
              <a:cs typeface="Times New Roman" panose="02020603050405020304" pitchFamily="18" charset="0"/>
            </a:endParaRPr>
          </a:p>
          <a:p>
            <a:pPr>
              <a:lnSpc>
                <a:spcPct val="85000"/>
              </a:lnSpc>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void </a:t>
            </a:r>
            <a:r>
              <a:rPr lang="en-US" altLang="zh-CN" sz="2200" dirty="0" err="1">
                <a:latin typeface="Times New Roman" panose="02020603050405020304" pitchFamily="18" charset="0"/>
                <a:cs typeface="Times New Roman" panose="02020603050405020304" pitchFamily="18" charset="0"/>
              </a:rPr>
              <a:t>OutPutNode</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out) const;   //</a:t>
            </a:r>
            <a:r>
              <a:rPr lang="zh-CN" altLang="en-US" sz="2200" dirty="0">
                <a:latin typeface="Times New Roman" panose="02020603050405020304" pitchFamily="18" charset="0"/>
                <a:cs typeface="Times New Roman" panose="02020603050405020304" pitchFamily="18" charset="0"/>
              </a:rPr>
              <a:t>输出结点数据</a:t>
            </a:r>
            <a:endParaRPr lang="zh-CN" altLang="en-US"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private:</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string</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StdNumber</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string</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StdName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       int Score[3];</a:t>
            </a:r>
            <a:endParaRPr lang="en-US" altLang="zh-CN" sz="2200" dirty="0">
              <a:latin typeface="Times New Roman" panose="02020603050405020304" pitchFamily="18" charset="0"/>
              <a:cs typeface="Times New Roman" panose="02020603050405020304" pitchFamily="18" charset="0"/>
            </a:endParaRPr>
          </a:p>
          <a:p>
            <a:pPr>
              <a:lnSpc>
                <a:spcPct val="85000"/>
              </a:lnSpc>
            </a:pPr>
            <a:r>
              <a:rPr lang="en-US" altLang="zh-CN"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28" name="组合 77"/>
          <p:cNvGrpSpPr/>
          <p:nvPr/>
        </p:nvGrpSpPr>
        <p:grpSpPr>
          <a:xfrm>
            <a:off x="549001" y="555626"/>
            <a:ext cx="6268412" cy="876848"/>
            <a:chOff x="326687" y="247818"/>
            <a:chExt cx="5462894" cy="725466"/>
          </a:xfrm>
        </p:grpSpPr>
        <p:sp>
          <p:nvSpPr>
            <p:cNvPr id="29"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30" name="组合 81"/>
            <p:cNvGrpSpPr/>
            <p:nvPr/>
          </p:nvGrpSpPr>
          <p:grpSpPr>
            <a:xfrm>
              <a:off x="326687" y="247818"/>
              <a:ext cx="4861582" cy="725466"/>
              <a:chOff x="326687" y="247818"/>
              <a:chExt cx="4861582" cy="725466"/>
            </a:xfrm>
          </p:grpSpPr>
          <p:grpSp>
            <p:nvGrpSpPr>
              <p:cNvPr id="31" name="组合 82"/>
              <p:cNvGrpSpPr/>
              <p:nvPr/>
            </p:nvGrpSpPr>
            <p:grpSpPr>
              <a:xfrm>
                <a:off x="349799" y="247818"/>
                <a:ext cx="4791980" cy="261575"/>
                <a:chOff x="349799" y="247818"/>
                <a:chExt cx="4791980" cy="261575"/>
              </a:xfrm>
            </p:grpSpPr>
            <p:cxnSp>
              <p:nvCxnSpPr>
                <p:cNvPr id="70"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5"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3"/>
              <p:cNvGrpSpPr/>
              <p:nvPr/>
            </p:nvGrpSpPr>
            <p:grpSpPr>
              <a:xfrm>
                <a:off x="349799" y="711709"/>
                <a:ext cx="4815092" cy="261575"/>
                <a:chOff x="358852" y="925118"/>
                <a:chExt cx="4815092" cy="261575"/>
              </a:xfrm>
            </p:grpSpPr>
            <p:cxnSp>
              <p:nvCxnSpPr>
                <p:cNvPr id="63"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9"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7" name="组合 84"/>
              <p:cNvGrpSpPr/>
              <p:nvPr/>
            </p:nvGrpSpPr>
            <p:grpSpPr>
              <a:xfrm>
                <a:off x="5138963" y="489126"/>
                <a:ext cx="49306" cy="329693"/>
                <a:chOff x="5138963" y="489126"/>
                <a:chExt cx="49306" cy="329693"/>
              </a:xfrm>
            </p:grpSpPr>
            <p:sp>
              <p:nvSpPr>
                <p:cNvPr id="61"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2"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8" name="组合 85"/>
              <p:cNvGrpSpPr/>
              <p:nvPr/>
            </p:nvGrpSpPr>
            <p:grpSpPr>
              <a:xfrm>
                <a:off x="326687" y="399838"/>
                <a:ext cx="49306" cy="329693"/>
                <a:chOff x="5138963" y="489126"/>
                <a:chExt cx="49306" cy="329693"/>
              </a:xfrm>
            </p:grpSpPr>
            <p:sp>
              <p:nvSpPr>
                <p:cNvPr id="59"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0"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2" name="矩形 1"/>
          <p:cNvSpPr/>
          <p:nvPr/>
        </p:nvSpPr>
        <p:spPr>
          <a:xfrm>
            <a:off x="1814021" y="1569031"/>
            <a:ext cx="9350368" cy="4552015"/>
          </a:xfrm>
          <a:prstGeom prst="rect">
            <a:avLst/>
          </a:prstGeom>
        </p:spPr>
        <p:txBody>
          <a:bodyPr wrap="square">
            <a:spAutoFit/>
          </a:bodyPr>
          <a:lstStyle/>
          <a:p>
            <a:pPr>
              <a:lnSpc>
                <a:spcPct val="90000"/>
              </a:lnSpc>
            </a:pPr>
            <a:r>
              <a:rPr lang="en-US" altLang="zh-CN" sz="2300" dirty="0">
                <a:latin typeface="Times New Roman" panose="02020603050405020304" pitchFamily="18" charset="0"/>
                <a:cs typeface="Times New Roman" panose="02020603050405020304" pitchFamily="18" charset="0"/>
              </a:rPr>
              <a:t>//</a:t>
            </a:r>
            <a:r>
              <a:rPr lang="zh-CN" altLang="en-US" sz="2300" dirty="0">
                <a:latin typeface="Times New Roman" panose="02020603050405020304" pitchFamily="18" charset="0"/>
                <a:cs typeface="Times New Roman" panose="02020603050405020304" pitchFamily="18" charset="0"/>
              </a:rPr>
              <a:t>实现构造函数</a:t>
            </a:r>
            <a:endParaRPr lang="zh-CN" altLang="en-US"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Node::Node(char * </a:t>
            </a:r>
            <a:r>
              <a:rPr lang="en-US" altLang="zh-CN" sz="2300" dirty="0" err="1">
                <a:latin typeface="Times New Roman" panose="02020603050405020304" pitchFamily="18" charset="0"/>
                <a:cs typeface="Times New Roman" panose="02020603050405020304" pitchFamily="18" charset="0"/>
              </a:rPr>
              <a:t>NumberOfStudent,char</a:t>
            </a:r>
            <a:r>
              <a:rPr lang="en-US" altLang="zh-CN" sz="2300" dirty="0">
                <a:latin typeface="Times New Roman" panose="02020603050405020304" pitchFamily="18" charset="0"/>
                <a:cs typeface="Times New Roman" panose="02020603050405020304" pitchFamily="18" charset="0"/>
              </a:rPr>
              <a:t> * </a:t>
            </a:r>
            <a:r>
              <a:rPr lang="en-US" altLang="zh-CN" sz="2300" dirty="0" err="1">
                <a:latin typeface="Times New Roman" panose="02020603050405020304" pitchFamily="18" charset="0"/>
                <a:cs typeface="Times New Roman" panose="02020603050405020304" pitchFamily="18" charset="0"/>
              </a:rPr>
              <a:t>NameOfStudent,int</a:t>
            </a:r>
            <a:r>
              <a:rPr lang="en-US" altLang="zh-CN" sz="2300" dirty="0">
                <a:latin typeface="Times New Roman" panose="02020603050405020304" pitchFamily="18" charset="0"/>
                <a:cs typeface="Times New Roman" panose="02020603050405020304" pitchFamily="18" charset="0"/>
              </a:rPr>
              <a:t> grade[])</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StdNumber</a:t>
            </a:r>
            <a:r>
              <a:rPr lang="en-US" altLang="zh-CN" sz="2300" dirty="0">
                <a:latin typeface="Times New Roman" panose="02020603050405020304" pitchFamily="18" charset="0"/>
                <a:cs typeface="Times New Roman" panose="02020603050405020304" pitchFamily="18" charset="0"/>
              </a:rPr>
              <a:t>=</a:t>
            </a:r>
            <a:r>
              <a:rPr lang="en-US" altLang="zh-CN" sz="2300" dirty="0" err="1">
                <a:latin typeface="Times New Roman" panose="02020603050405020304" pitchFamily="18" charset="0"/>
                <a:cs typeface="Times New Roman" panose="02020603050405020304" pitchFamily="18" charset="0"/>
              </a:rPr>
              <a:t>NumberOfStudent</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StdName</a:t>
            </a:r>
            <a:r>
              <a:rPr lang="en-US" altLang="zh-CN" sz="2300" dirty="0">
                <a:latin typeface="Times New Roman" panose="02020603050405020304" pitchFamily="18" charset="0"/>
                <a:cs typeface="Times New Roman" panose="02020603050405020304" pitchFamily="18" charset="0"/>
              </a:rPr>
              <a:t>=</a:t>
            </a:r>
            <a:r>
              <a:rPr lang="en-US" altLang="zh-CN" sz="2300" dirty="0" err="1">
                <a:latin typeface="Times New Roman" panose="02020603050405020304" pitchFamily="18" charset="0"/>
                <a:cs typeface="Times New Roman" panose="02020603050405020304" pitchFamily="18" charset="0"/>
              </a:rPr>
              <a:t>NameOfStudent</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	for (int </a:t>
            </a:r>
            <a:r>
              <a:rPr lang="en-US" altLang="zh-CN" sz="2300" dirty="0" err="1">
                <a:latin typeface="Times New Roman" panose="02020603050405020304" pitchFamily="18" charset="0"/>
                <a:cs typeface="Times New Roman" panose="02020603050405020304" pitchFamily="18" charset="0"/>
              </a:rPr>
              <a:t>i</a:t>
            </a:r>
            <a:r>
              <a:rPr lang="en-US" altLang="zh-CN" sz="2300" dirty="0">
                <a:latin typeface="Times New Roman" panose="02020603050405020304" pitchFamily="18" charset="0"/>
                <a:cs typeface="Times New Roman" panose="02020603050405020304" pitchFamily="18" charset="0"/>
              </a:rPr>
              <a:t>=0;i&lt;3;i++)</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		Score[</a:t>
            </a:r>
            <a:r>
              <a:rPr lang="en-US" altLang="zh-CN" sz="2300" dirty="0" err="1">
                <a:latin typeface="Times New Roman" panose="02020603050405020304" pitchFamily="18" charset="0"/>
                <a:cs typeface="Times New Roman" panose="02020603050405020304" pitchFamily="18" charset="0"/>
              </a:rPr>
              <a:t>i</a:t>
            </a:r>
            <a:r>
              <a:rPr lang="en-US" altLang="zh-CN" sz="2300" dirty="0">
                <a:latin typeface="Times New Roman" panose="02020603050405020304" pitchFamily="18" charset="0"/>
                <a:cs typeface="Times New Roman" panose="02020603050405020304" pitchFamily="18" charset="0"/>
              </a:rPr>
              <a:t>]=grade[</a:t>
            </a:r>
            <a:r>
              <a:rPr lang="en-US" altLang="zh-CN" sz="2300" dirty="0" err="1">
                <a:latin typeface="Times New Roman" panose="02020603050405020304" pitchFamily="18" charset="0"/>
                <a:cs typeface="Times New Roman" panose="02020603050405020304" pitchFamily="18" charset="0"/>
              </a:rPr>
              <a:t>i</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a:t>
            </a:r>
            <a:r>
              <a:rPr lang="zh-CN" altLang="en-US" sz="2300" dirty="0">
                <a:latin typeface="Times New Roman" panose="02020603050405020304" pitchFamily="18" charset="0"/>
                <a:cs typeface="Times New Roman" panose="02020603050405020304" pitchFamily="18" charset="0"/>
              </a:rPr>
              <a:t>实现得到结点数据函数</a:t>
            </a:r>
            <a:endParaRPr lang="zh-CN" altLang="en-US"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Node&amp; Node::</a:t>
            </a:r>
            <a:r>
              <a:rPr lang="en-US" altLang="zh-CN" sz="2300" dirty="0" err="1">
                <a:latin typeface="Times New Roman" panose="02020603050405020304" pitchFamily="18" charset="0"/>
                <a:cs typeface="Times New Roman" panose="02020603050405020304" pitchFamily="18" charset="0"/>
              </a:rPr>
              <a:t>GetNode</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	return *this;</a:t>
            </a:r>
            <a:endParaRPr lang="en-US" altLang="zh-CN" sz="2300" dirty="0">
              <a:latin typeface="Times New Roman" panose="02020603050405020304" pitchFamily="18" charset="0"/>
              <a:cs typeface="Times New Roman" panose="02020603050405020304" pitchFamily="18" charset="0"/>
            </a:endParaRPr>
          </a:p>
          <a:p>
            <a:pPr>
              <a:lnSpc>
                <a:spcPct val="90000"/>
              </a:lnSpc>
            </a:pPr>
            <a:r>
              <a:rPr lang="en-US" altLang="zh-CN" sz="2300" dirty="0">
                <a:latin typeface="Times New Roman" panose="02020603050405020304" pitchFamily="18" charset="0"/>
                <a:cs typeface="Times New Roman" panose="02020603050405020304" pitchFamily="18" charset="0"/>
              </a:rPr>
              <a:t>}</a:t>
            </a:r>
            <a:endParaRPr lang="zh-CN" altLang="en-US" sz="2300" dirty="0">
              <a:latin typeface="Times New Roman" panose="02020603050405020304" pitchFamily="18" charset="0"/>
              <a:cs typeface="Times New Roman" panose="02020603050405020304" pitchFamily="18" charset="0"/>
            </a:endParaRPr>
          </a:p>
        </p:txBody>
      </p:sp>
      <p:grpSp>
        <p:nvGrpSpPr>
          <p:cNvPr id="28" name="组合 77"/>
          <p:cNvGrpSpPr/>
          <p:nvPr/>
        </p:nvGrpSpPr>
        <p:grpSpPr>
          <a:xfrm>
            <a:off x="549001" y="555626"/>
            <a:ext cx="6268412" cy="876848"/>
            <a:chOff x="326687" y="247818"/>
            <a:chExt cx="5462894" cy="725466"/>
          </a:xfrm>
        </p:grpSpPr>
        <p:sp>
          <p:nvSpPr>
            <p:cNvPr id="29"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30" name="组合 81"/>
            <p:cNvGrpSpPr/>
            <p:nvPr/>
          </p:nvGrpSpPr>
          <p:grpSpPr>
            <a:xfrm>
              <a:off x="326687" y="247818"/>
              <a:ext cx="4861582" cy="725466"/>
              <a:chOff x="326687" y="247818"/>
              <a:chExt cx="4861582" cy="725466"/>
            </a:xfrm>
          </p:grpSpPr>
          <p:grpSp>
            <p:nvGrpSpPr>
              <p:cNvPr id="31" name="组合 82"/>
              <p:cNvGrpSpPr/>
              <p:nvPr/>
            </p:nvGrpSpPr>
            <p:grpSpPr>
              <a:xfrm>
                <a:off x="349799" y="247818"/>
                <a:ext cx="4791980" cy="261575"/>
                <a:chOff x="349799" y="247818"/>
                <a:chExt cx="4791980" cy="261575"/>
              </a:xfrm>
            </p:grpSpPr>
            <p:cxnSp>
              <p:nvCxnSpPr>
                <p:cNvPr id="70"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5"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3"/>
              <p:cNvGrpSpPr/>
              <p:nvPr/>
            </p:nvGrpSpPr>
            <p:grpSpPr>
              <a:xfrm>
                <a:off x="349799" y="711709"/>
                <a:ext cx="4815092" cy="261575"/>
                <a:chOff x="358852" y="925118"/>
                <a:chExt cx="4815092" cy="261575"/>
              </a:xfrm>
            </p:grpSpPr>
            <p:cxnSp>
              <p:nvCxnSpPr>
                <p:cNvPr id="63"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9"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7" name="组合 84"/>
              <p:cNvGrpSpPr/>
              <p:nvPr/>
            </p:nvGrpSpPr>
            <p:grpSpPr>
              <a:xfrm>
                <a:off x="5138963" y="489126"/>
                <a:ext cx="49306" cy="329693"/>
                <a:chOff x="5138963" y="489126"/>
                <a:chExt cx="49306" cy="329693"/>
              </a:xfrm>
            </p:grpSpPr>
            <p:sp>
              <p:nvSpPr>
                <p:cNvPr id="61"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2"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8" name="组合 85"/>
              <p:cNvGrpSpPr/>
              <p:nvPr/>
            </p:nvGrpSpPr>
            <p:grpSpPr>
              <a:xfrm>
                <a:off x="326687" y="399838"/>
                <a:ext cx="49306" cy="329693"/>
                <a:chOff x="5138963" y="489126"/>
                <a:chExt cx="49306" cy="329693"/>
              </a:xfrm>
            </p:grpSpPr>
            <p:sp>
              <p:nvSpPr>
                <p:cNvPr id="59"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0"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889931" y="1647210"/>
            <a:ext cx="9697477" cy="4832092"/>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实现输出结点数据函数</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void Node::</a:t>
            </a:r>
            <a:r>
              <a:rPr lang="en-US" altLang="zh-CN" sz="2200" dirty="0" err="1">
                <a:latin typeface="Times New Roman" panose="02020603050405020304" pitchFamily="18" charset="0"/>
                <a:cs typeface="Times New Roman" panose="02020603050405020304" pitchFamily="18" charset="0"/>
              </a:rPr>
              <a:t>OutPutNode</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out) const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out&lt;&lt;</a:t>
            </a:r>
            <a:r>
              <a:rPr lang="en-US" altLang="zh-CN" sz="2200" dirty="0" err="1">
                <a:latin typeface="Times New Roman" panose="02020603050405020304" pitchFamily="18" charset="0"/>
                <a:cs typeface="Times New Roman" panose="02020603050405020304" pitchFamily="18" charset="0"/>
              </a:rPr>
              <a:t>StdNumber</a:t>
            </a:r>
            <a:r>
              <a:rPr lang="en-US" altLang="zh-CN" sz="2200" dirty="0">
                <a:latin typeface="Times New Roman" panose="02020603050405020304" pitchFamily="18" charset="0"/>
                <a:cs typeface="Times New Roman" panose="02020603050405020304" pitchFamily="18" charset="0"/>
              </a:rPr>
              <a:t>&lt;&lt;" "&lt;&lt;</a:t>
            </a:r>
            <a:r>
              <a:rPr lang="en-US" altLang="zh-CN" sz="2200" dirty="0" err="1">
                <a:latin typeface="Times New Roman" panose="02020603050405020304" pitchFamily="18" charset="0"/>
                <a:cs typeface="Times New Roman" panose="02020603050405020304" pitchFamily="18" charset="0"/>
              </a:rPr>
              <a:t>StdName</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out&lt;&lt;"</a:t>
            </a:r>
            <a:r>
              <a:rPr lang="zh-CN" altLang="en-US" sz="2200" dirty="0">
                <a:latin typeface="Times New Roman" panose="02020603050405020304" pitchFamily="18" charset="0"/>
                <a:cs typeface="Times New Roman" panose="02020603050405020304" pitchFamily="18" charset="0"/>
              </a:rPr>
              <a:t>语文：</a:t>
            </a:r>
            <a:r>
              <a:rPr lang="en-US" altLang="zh-CN" sz="2200" dirty="0">
                <a:latin typeface="Times New Roman" panose="02020603050405020304" pitchFamily="18" charset="0"/>
                <a:cs typeface="Times New Roman" panose="02020603050405020304" pitchFamily="18" charset="0"/>
              </a:rPr>
              <a:t>"&lt;&lt;Score[0];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out&lt;&lt;"</a:t>
            </a:r>
            <a:r>
              <a:rPr lang="zh-CN" altLang="en-US" sz="2200" dirty="0">
                <a:latin typeface="Times New Roman" panose="02020603050405020304" pitchFamily="18" charset="0"/>
                <a:cs typeface="Times New Roman" panose="02020603050405020304" pitchFamily="18" charset="0"/>
              </a:rPr>
              <a:t>数学：</a:t>
            </a:r>
            <a:r>
              <a:rPr lang="en-US" altLang="zh-CN" sz="2200" dirty="0">
                <a:latin typeface="Times New Roman" panose="02020603050405020304" pitchFamily="18" charset="0"/>
                <a:cs typeface="Times New Roman" panose="02020603050405020304" pitchFamily="18" charset="0"/>
              </a:rPr>
              <a:t>"&lt;&lt;Score[1];</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out&lt;&lt;"</a:t>
            </a:r>
            <a:r>
              <a:rPr lang="zh-CN" altLang="en-US" sz="2200" dirty="0">
                <a:latin typeface="Times New Roman" panose="02020603050405020304" pitchFamily="18" charset="0"/>
                <a:cs typeface="Times New Roman" panose="02020603050405020304" pitchFamily="18" charset="0"/>
              </a:rPr>
              <a:t>英语：</a:t>
            </a:r>
            <a:r>
              <a:rPr lang="en-US" altLang="zh-CN" sz="2200" dirty="0">
                <a:latin typeface="Times New Roman" panose="02020603050405020304" pitchFamily="18" charset="0"/>
                <a:cs typeface="Times New Roman" panose="02020603050405020304" pitchFamily="18" charset="0"/>
              </a:rPr>
              <a:t>"&lt;&lt;Score[2];</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重载插入运算符</a:t>
            </a:r>
            <a:r>
              <a:rPr lang="en-US" altLang="zh-CN" sz="2200" dirty="0">
                <a:latin typeface="Times New Roman" panose="02020603050405020304" pitchFamily="18" charset="0"/>
                <a:cs typeface="Times New Roman" panose="02020603050405020304" pitchFamily="18" charset="0"/>
              </a:rPr>
              <a:t>&lt;&lt;</a:t>
            </a:r>
            <a:endParaRPr lang="en-US" altLang="zh-CN" sz="2200" dirty="0">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operator&lt;&lt;(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a:t>
            </a:r>
            <a:r>
              <a:rPr lang="en-US" altLang="zh-CN" sz="2200" dirty="0" err="1">
                <a:latin typeface="Times New Roman" panose="02020603050405020304" pitchFamily="18" charset="0"/>
                <a:cs typeface="Times New Roman" panose="02020603050405020304" pitchFamily="18" charset="0"/>
              </a:rPr>
              <a:t>out,const</a:t>
            </a:r>
            <a:r>
              <a:rPr lang="en-US" altLang="zh-CN" sz="2200" dirty="0">
                <a:latin typeface="Times New Roman" panose="02020603050405020304" pitchFamily="18" charset="0"/>
                <a:cs typeface="Times New Roman" panose="02020603050405020304" pitchFamily="18" charset="0"/>
              </a:rPr>
              <a:t> Node&amp; x)</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x.OutPutNode</a:t>
            </a:r>
            <a:r>
              <a:rPr lang="en-US" altLang="zh-CN" sz="2200" dirty="0">
                <a:latin typeface="Times New Roman" panose="02020603050405020304" pitchFamily="18" charset="0"/>
                <a:cs typeface="Times New Roman" panose="02020603050405020304" pitchFamily="18" charset="0"/>
              </a:rPr>
              <a:t>(out);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return out;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#endif</a:t>
            </a:r>
            <a:endParaRPr lang="zh-CN" altLang="en-US" sz="2200" dirty="0">
              <a:latin typeface="Times New Roman" panose="02020603050405020304" pitchFamily="18" charset="0"/>
              <a:cs typeface="Times New Roman" panose="02020603050405020304" pitchFamily="18" charset="0"/>
            </a:endParaRPr>
          </a:p>
        </p:txBody>
      </p:sp>
      <p:grpSp>
        <p:nvGrpSpPr>
          <p:cNvPr id="27" name="组合 77"/>
          <p:cNvGrpSpPr/>
          <p:nvPr/>
        </p:nvGrpSpPr>
        <p:grpSpPr>
          <a:xfrm>
            <a:off x="549001" y="555626"/>
            <a:ext cx="6268412" cy="876848"/>
            <a:chOff x="326687" y="247818"/>
            <a:chExt cx="5462894" cy="725466"/>
          </a:xfrm>
        </p:grpSpPr>
        <p:sp>
          <p:nvSpPr>
            <p:cNvPr id="28"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29" name="组合 81"/>
            <p:cNvGrpSpPr/>
            <p:nvPr/>
          </p:nvGrpSpPr>
          <p:grpSpPr>
            <a:xfrm>
              <a:off x="326687" y="247818"/>
              <a:ext cx="4861582" cy="725466"/>
              <a:chOff x="326687" y="247818"/>
              <a:chExt cx="4861582" cy="725466"/>
            </a:xfrm>
          </p:grpSpPr>
          <p:grpSp>
            <p:nvGrpSpPr>
              <p:cNvPr id="30" name="组合 82"/>
              <p:cNvGrpSpPr/>
              <p:nvPr/>
            </p:nvGrpSpPr>
            <p:grpSpPr>
              <a:xfrm>
                <a:off x="349799" y="247818"/>
                <a:ext cx="4791980" cy="261575"/>
                <a:chOff x="349799" y="247818"/>
                <a:chExt cx="4791980" cy="261575"/>
              </a:xfrm>
            </p:grpSpPr>
            <p:cxnSp>
              <p:nvCxnSpPr>
                <p:cNvPr id="69"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4"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31" name="组合 83"/>
              <p:cNvGrpSpPr/>
              <p:nvPr/>
            </p:nvGrpSpPr>
            <p:grpSpPr>
              <a:xfrm>
                <a:off x="349799" y="711709"/>
                <a:ext cx="4815092" cy="261575"/>
                <a:chOff x="358852" y="925118"/>
                <a:chExt cx="4815092" cy="261575"/>
              </a:xfrm>
            </p:grpSpPr>
            <p:cxnSp>
              <p:nvCxnSpPr>
                <p:cNvPr id="62"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8"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4"/>
              <p:cNvGrpSpPr/>
              <p:nvPr/>
            </p:nvGrpSpPr>
            <p:grpSpPr>
              <a:xfrm>
                <a:off x="5138963" y="489126"/>
                <a:ext cx="49306" cy="329693"/>
                <a:chOff x="5138963" y="489126"/>
                <a:chExt cx="49306" cy="329693"/>
              </a:xfrm>
            </p:grpSpPr>
            <p:sp>
              <p:nvSpPr>
                <p:cNvPr id="60"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1"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7" name="组合 85"/>
              <p:cNvGrpSpPr/>
              <p:nvPr/>
            </p:nvGrpSpPr>
            <p:grpSpPr>
              <a:xfrm>
                <a:off x="326687" y="399838"/>
                <a:ext cx="49306" cy="329693"/>
                <a:chOff x="5138963" y="489126"/>
                <a:chExt cx="49306" cy="329693"/>
              </a:xfrm>
            </p:grpSpPr>
            <p:sp>
              <p:nvSpPr>
                <p:cNvPr id="58"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9"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
        <p:nvSpPr>
          <p:cNvPr id="32" name="矩形 31"/>
          <p:cNvSpPr/>
          <p:nvPr/>
        </p:nvSpPr>
        <p:spPr>
          <a:xfrm>
            <a:off x="403708" y="1939597"/>
            <a:ext cx="4709469" cy="4247317"/>
          </a:xfrm>
          <a:prstGeom prst="rect">
            <a:avLst/>
          </a:prstGeom>
        </p:spPr>
        <p:txBody>
          <a:bodyPr wrap="square">
            <a:spAutoFit/>
          </a:bodyPr>
          <a:lstStyle/>
          <a:p>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实现顺序表的输出</a:t>
            </a:r>
            <a:endParaRPr lang="zh-CN" altLang="en-US"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template&lt;class T&gt;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void </a:t>
            </a:r>
            <a:r>
              <a:rPr lang="en-US" altLang="zh-CN" dirty="0" err="1">
                <a:latin typeface="Times New Roman" panose="02020603050405020304" pitchFamily="18" charset="0"/>
                <a:cs typeface="Times New Roman" panose="02020603050405020304" pitchFamily="18" charset="0"/>
              </a:rPr>
              <a:t>LinearList</a:t>
            </a:r>
            <a:r>
              <a:rPr lang="en-US" altLang="zh-CN" dirty="0">
                <a:latin typeface="Times New Roman" panose="02020603050405020304" pitchFamily="18" charset="0"/>
                <a:cs typeface="Times New Roman" panose="02020603050405020304" pitchFamily="18" charset="0"/>
              </a:rPr>
              <a:t>&lt;T&gt;:: </a:t>
            </a:r>
            <a:r>
              <a:rPr lang="en-US" altLang="zh-CN" dirty="0" err="1">
                <a:latin typeface="Times New Roman" panose="02020603050405020304" pitchFamily="18" charset="0"/>
                <a:cs typeface="Times New Roman" panose="02020603050405020304" pitchFamily="18" charset="0"/>
              </a:rPr>
              <a:t>OutPut</a:t>
            </a:r>
            <a:r>
              <a:rPr lang="en-US" altLang="zh-CN" dirty="0">
                <a:latin typeface="Times New Roman" panose="02020603050405020304" pitchFamily="18" charset="0"/>
                <a:cs typeface="Times New Roman" panose="02020603050405020304" pitchFamily="18" charset="0"/>
              </a:rPr>
              <a:t>(</a:t>
            </a:r>
            <a:r>
              <a:rPr lang="en-US" altLang="zh-CN" dirty="0" err="1">
                <a:latin typeface="Times New Roman" panose="02020603050405020304" pitchFamily="18" charset="0"/>
                <a:cs typeface="Times New Roman" panose="02020603050405020304" pitchFamily="18" charset="0"/>
              </a:rPr>
              <a:t>ostream</a:t>
            </a:r>
            <a:r>
              <a:rPr lang="en-US" altLang="zh-CN" dirty="0">
                <a:latin typeface="Times New Roman" panose="02020603050405020304" pitchFamily="18" charset="0"/>
                <a:cs typeface="Times New Roman" panose="02020603050405020304" pitchFamily="18" charset="0"/>
              </a:rPr>
              <a:t>&amp; </a:t>
            </a:r>
            <a:r>
              <a:rPr lang="en-US" altLang="zh-CN" dirty="0">
                <a:solidFill>
                  <a:srgbClr val="FF0000"/>
                </a:solidFill>
                <a:latin typeface="Times New Roman" panose="02020603050405020304" pitchFamily="18" charset="0"/>
                <a:cs typeface="Times New Roman" panose="02020603050405020304" pitchFamily="18" charset="0"/>
              </a:rPr>
              <a:t>out</a:t>
            </a:r>
            <a:r>
              <a:rPr lang="en-US" altLang="zh-CN" dirty="0">
                <a:latin typeface="Times New Roman" panose="02020603050405020304" pitchFamily="18" charset="0"/>
                <a:cs typeface="Times New Roman" panose="02020603050405020304" pitchFamily="18" charset="0"/>
              </a:rPr>
              <a:t>) const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for(int </a:t>
            </a:r>
            <a:r>
              <a:rPr lang="en-US" altLang="zh-CN" dirty="0" err="1">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=0;i&lt;</a:t>
            </a:r>
            <a:r>
              <a:rPr lang="en-US" altLang="zh-CN" dirty="0" err="1">
                <a:latin typeface="Times New Roman" panose="02020603050405020304" pitchFamily="18" charset="0"/>
                <a:cs typeface="Times New Roman" panose="02020603050405020304" pitchFamily="18" charset="0"/>
              </a:rPr>
              <a:t>length;i</a:t>
            </a:r>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a:t>
            </a:r>
            <a:r>
              <a:rPr lang="en-US" altLang="zh-CN" dirty="0">
                <a:solidFill>
                  <a:srgbClr val="FF0000"/>
                </a:solidFill>
                <a:latin typeface="Times New Roman" panose="02020603050405020304" pitchFamily="18" charset="0"/>
                <a:cs typeface="Times New Roman" panose="02020603050405020304" pitchFamily="18" charset="0"/>
              </a:rPr>
              <a:t>out</a:t>
            </a:r>
            <a:r>
              <a:rPr lang="en-US" altLang="zh-CN" dirty="0">
                <a:latin typeface="Times New Roman" panose="02020603050405020304" pitchFamily="18" charset="0"/>
                <a:cs typeface="Times New Roman" panose="02020603050405020304" pitchFamily="18" charset="0"/>
              </a:rPr>
              <a:t>&lt;&lt;element[</a:t>
            </a:r>
            <a:r>
              <a:rPr lang="en-US" altLang="zh-CN" dirty="0" err="1">
                <a:latin typeface="Times New Roman" panose="02020603050405020304" pitchFamily="18" charset="0"/>
                <a:cs typeface="Times New Roman" panose="02020603050405020304" pitchFamily="18" charset="0"/>
              </a:rPr>
              <a:t>i</a:t>
            </a:r>
            <a:r>
              <a:rPr lang="en-US" altLang="zh-CN" dirty="0">
                <a:latin typeface="Times New Roman" panose="02020603050405020304" pitchFamily="18" charset="0"/>
                <a:cs typeface="Times New Roman" panose="02020603050405020304" pitchFamily="18" charset="0"/>
              </a:rPr>
              <a:t>]&lt;&lt;</a:t>
            </a:r>
            <a:r>
              <a:rPr lang="en-US" altLang="zh-CN" dirty="0" err="1">
                <a:latin typeface="Times New Roman" panose="02020603050405020304" pitchFamily="18" charset="0"/>
                <a:cs typeface="Times New Roman" panose="02020603050405020304" pitchFamily="18" charset="0"/>
              </a:rPr>
              <a:t>endl</a:t>
            </a:r>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template&lt;class T&gt;</a:t>
            </a:r>
            <a:endParaRPr lang="en-US" altLang="zh-CN" dirty="0">
              <a:latin typeface="Times New Roman" panose="02020603050405020304" pitchFamily="18" charset="0"/>
              <a:cs typeface="Times New Roman" panose="02020603050405020304" pitchFamily="18" charset="0"/>
            </a:endParaRPr>
          </a:p>
          <a:p>
            <a:r>
              <a:rPr lang="en-US" altLang="zh-CN" dirty="0" err="1">
                <a:latin typeface="Times New Roman" panose="02020603050405020304" pitchFamily="18" charset="0"/>
                <a:cs typeface="Times New Roman" panose="02020603050405020304" pitchFamily="18" charset="0"/>
              </a:rPr>
              <a:t>ostream</a:t>
            </a:r>
            <a:r>
              <a:rPr lang="en-US" altLang="zh-CN" dirty="0">
                <a:latin typeface="Times New Roman" panose="02020603050405020304" pitchFamily="18" charset="0"/>
                <a:cs typeface="Times New Roman" panose="02020603050405020304" pitchFamily="18" charset="0"/>
              </a:rPr>
              <a:t>&amp; operator&lt;&lt;(</a:t>
            </a:r>
            <a:r>
              <a:rPr lang="en-US" altLang="zh-CN" dirty="0" err="1">
                <a:latin typeface="Times New Roman" panose="02020603050405020304" pitchFamily="18" charset="0"/>
                <a:cs typeface="Times New Roman" panose="02020603050405020304" pitchFamily="18" charset="0"/>
              </a:rPr>
              <a:t>ostream</a:t>
            </a:r>
            <a:r>
              <a:rPr lang="en-US" altLang="zh-CN" dirty="0">
                <a:latin typeface="Times New Roman" panose="02020603050405020304" pitchFamily="18" charset="0"/>
                <a:cs typeface="Times New Roman" panose="02020603050405020304" pitchFamily="18" charset="0"/>
              </a:rPr>
              <a:t>&amp; </a:t>
            </a:r>
            <a:r>
              <a:rPr lang="en-US" altLang="zh-CN" dirty="0" err="1">
                <a:latin typeface="Times New Roman" panose="02020603050405020304" pitchFamily="18" charset="0"/>
                <a:cs typeface="Times New Roman" panose="02020603050405020304" pitchFamily="18" charset="0"/>
              </a:rPr>
              <a:t>out,const</a:t>
            </a:r>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LinearList</a:t>
            </a:r>
            <a:r>
              <a:rPr lang="en-US" altLang="zh-CN" dirty="0">
                <a:latin typeface="Times New Roman" panose="02020603050405020304" pitchFamily="18" charset="0"/>
                <a:cs typeface="Times New Roman" panose="02020603050405020304" pitchFamily="18" charset="0"/>
              </a:rPr>
              <a:t>&lt;T&gt;&amp; x)</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a:t>
            </a:r>
            <a:r>
              <a:rPr lang="en-US" altLang="zh-CN" dirty="0" err="1">
                <a:latin typeface="Times New Roman" panose="02020603050405020304" pitchFamily="18" charset="0"/>
                <a:cs typeface="Times New Roman" panose="02020603050405020304" pitchFamily="18" charset="0"/>
              </a:rPr>
              <a:t>x.OutPut</a:t>
            </a:r>
            <a:r>
              <a:rPr lang="en-US" altLang="zh-CN" dirty="0">
                <a:latin typeface="Times New Roman" panose="02020603050405020304" pitchFamily="18" charset="0"/>
                <a:cs typeface="Times New Roman" panose="02020603050405020304" pitchFamily="18" charset="0"/>
              </a:rPr>
              <a:t>(out);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	return out;</a:t>
            </a:r>
            <a:endParaRPr lang="en-US"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randombar(horizontal)">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39567" y="1576080"/>
            <a:ext cx="10842172" cy="5139869"/>
          </a:xfrm>
          <a:prstGeom prst="rect">
            <a:avLst/>
          </a:prstGeom>
        </p:spPr>
        <p:txBody>
          <a:bodyPr wrap="square">
            <a:spAutoFit/>
          </a:bodyPr>
          <a:lstStyle/>
          <a:p>
            <a:r>
              <a:rPr lang="en-US" altLang="zh-CN" sz="2200" dirty="0">
                <a:latin typeface="Times New Roman" panose="02020603050405020304" pitchFamily="18" charset="0"/>
                <a:cs typeface="Times New Roman" panose="02020603050405020304" pitchFamily="18" charset="0"/>
              </a:rPr>
              <a:t>#include &lt;iostream&gt;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using namespace std;</a:t>
            </a:r>
            <a:endParaRPr lang="en-US" altLang="zh-CN" sz="2200" dirty="0">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LinearList.h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Node.h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int main()</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LinearList</a:t>
            </a:r>
            <a:r>
              <a:rPr lang="en-US" altLang="zh-CN" sz="2200" dirty="0">
                <a:latin typeface="Times New Roman" panose="02020603050405020304" pitchFamily="18" charset="0"/>
                <a:cs typeface="Times New Roman" panose="02020603050405020304" pitchFamily="18" charset="0"/>
              </a:rPr>
              <a:t>&lt;Node&gt; </a:t>
            </a:r>
            <a:r>
              <a:rPr lang="en-US" altLang="zh-CN" sz="2200" dirty="0" err="1">
                <a:solidFill>
                  <a:srgbClr val="FF0000"/>
                </a:solidFill>
                <a:latin typeface="Times New Roman" panose="02020603050405020304" pitchFamily="18" charset="0"/>
                <a:cs typeface="Times New Roman" panose="02020603050405020304" pitchFamily="18" charset="0"/>
              </a:rPr>
              <a:t>NodeLList</a:t>
            </a:r>
            <a:r>
              <a:rPr lang="en-US" altLang="zh-CN" sz="2200" dirty="0">
                <a:solidFill>
                  <a:srgbClr val="FF0000"/>
                </a:solidFill>
                <a:latin typeface="Times New Roman" panose="02020603050405020304" pitchFamily="18" charset="0"/>
                <a:cs typeface="Times New Roman" panose="02020603050405020304" pitchFamily="18" charset="0"/>
              </a:rPr>
              <a:t>(10); </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最多有</a:t>
            </a:r>
            <a:r>
              <a:rPr lang="en-US" altLang="zh-CN" sz="2200" dirty="0">
                <a:latin typeface="Times New Roman" panose="02020603050405020304" pitchFamily="18" charset="0"/>
                <a:cs typeface="Times New Roman" panose="02020603050405020304" pitchFamily="18" charset="0"/>
              </a:rPr>
              <a:t>10</a:t>
            </a:r>
            <a:r>
              <a:rPr lang="zh-CN" altLang="en-US" sz="2200" dirty="0">
                <a:latin typeface="Times New Roman" panose="02020603050405020304" pitchFamily="18" charset="0"/>
                <a:cs typeface="Times New Roman" panose="02020603050405020304" pitchFamily="18" charset="0"/>
              </a:rPr>
              <a:t>个以</a:t>
            </a:r>
            <a:r>
              <a:rPr lang="en-US" altLang="zh-CN" sz="2200" dirty="0">
                <a:latin typeface="Times New Roman" panose="02020603050405020304" pitchFamily="18" charset="0"/>
                <a:cs typeface="Times New Roman" panose="02020603050405020304" pitchFamily="18" charset="0"/>
              </a:rPr>
              <a:t>Node</a:t>
            </a:r>
            <a:r>
              <a:rPr lang="zh-CN" altLang="en-US" sz="2200" dirty="0">
                <a:latin typeface="Times New Roman" panose="02020603050405020304" pitchFamily="18" charset="0"/>
                <a:cs typeface="Times New Roman" panose="02020603050405020304" pitchFamily="18" charset="0"/>
              </a:rPr>
              <a:t>对象为数据元素的顺序表</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grade1[3]={99,100,95};</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grade2[3]={95,98,88};</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grade3[3]={90,90,90};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Node1("1010001","</a:t>
            </a:r>
            <a:r>
              <a:rPr lang="zh-CN" altLang="en-US" sz="2200" dirty="0">
                <a:latin typeface="Times New Roman" panose="02020603050405020304" pitchFamily="18" charset="0"/>
                <a:cs typeface="Times New Roman" panose="02020603050405020304" pitchFamily="18" charset="0"/>
              </a:rPr>
              <a:t>穆桂英</a:t>
            </a:r>
            <a:r>
              <a:rPr lang="en-US" altLang="zh-CN" sz="2200" dirty="0">
                <a:latin typeface="Times New Roman" panose="02020603050405020304" pitchFamily="18" charset="0"/>
                <a:cs typeface="Times New Roman" panose="02020603050405020304" pitchFamily="18" charset="0"/>
              </a:rPr>
              <a:t>",grade1);</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Node2("1010002","</a:t>
            </a:r>
            <a:r>
              <a:rPr lang="zh-CN" altLang="en-US" sz="2200" dirty="0">
                <a:latin typeface="Times New Roman" panose="02020603050405020304" pitchFamily="18" charset="0"/>
                <a:cs typeface="Times New Roman" panose="02020603050405020304" pitchFamily="18" charset="0"/>
              </a:rPr>
              <a:t>杨宗保</a:t>
            </a:r>
            <a:r>
              <a:rPr lang="en-US" altLang="zh-CN" sz="2200" dirty="0">
                <a:latin typeface="Times New Roman" panose="02020603050405020304" pitchFamily="18" charset="0"/>
                <a:cs typeface="Times New Roman" panose="02020603050405020304" pitchFamily="18" charset="0"/>
              </a:rPr>
              <a:t>",grade2);</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Node3("1010003","</a:t>
            </a:r>
            <a:r>
              <a:rPr lang="zh-CN" altLang="en-US" sz="2200" dirty="0">
                <a:latin typeface="Times New Roman" panose="02020603050405020304" pitchFamily="18" charset="0"/>
                <a:cs typeface="Times New Roman" panose="02020603050405020304" pitchFamily="18" charset="0"/>
              </a:rPr>
              <a:t>杨六郎</a:t>
            </a:r>
            <a:r>
              <a:rPr lang="en-US" altLang="zh-CN" sz="2200" dirty="0">
                <a:latin typeface="Times New Roman" panose="02020603050405020304" pitchFamily="18" charset="0"/>
                <a:cs typeface="Times New Roman" panose="02020603050405020304" pitchFamily="18" charset="0"/>
              </a:rPr>
              <a:t>",grade3);</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x;</a:t>
            </a:r>
            <a:endParaRPr lang="en-US" altLang="zh-CN" sz="2200" dirty="0">
              <a:latin typeface="Times New Roman" panose="02020603050405020304" pitchFamily="18" charset="0"/>
              <a:cs typeface="Times New Roman" panose="02020603050405020304" pitchFamily="18" charset="0"/>
            </a:endParaRPr>
          </a:p>
          <a:p>
            <a:endParaRPr lang="zh-CN" altLang="en-US" sz="2000" dirty="0">
              <a:solidFill>
                <a:schemeClr val="tx2"/>
              </a:solidFill>
              <a:latin typeface="Times New Roman" panose="02020603050405020304" pitchFamily="18" charset="0"/>
              <a:cs typeface="Times New Roman" panose="02020603050405020304" pitchFamily="18" charset="0"/>
            </a:endParaRPr>
          </a:p>
        </p:txBody>
      </p:sp>
      <p:grpSp>
        <p:nvGrpSpPr>
          <p:cNvPr id="27" name="组合 77"/>
          <p:cNvGrpSpPr/>
          <p:nvPr/>
        </p:nvGrpSpPr>
        <p:grpSpPr>
          <a:xfrm>
            <a:off x="549001" y="555626"/>
            <a:ext cx="6268412" cy="876848"/>
            <a:chOff x="326687" y="247818"/>
            <a:chExt cx="5462894" cy="725466"/>
          </a:xfrm>
        </p:grpSpPr>
        <p:sp>
          <p:nvSpPr>
            <p:cNvPr id="28"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29" name="组合 81"/>
            <p:cNvGrpSpPr/>
            <p:nvPr/>
          </p:nvGrpSpPr>
          <p:grpSpPr>
            <a:xfrm>
              <a:off x="326687" y="247818"/>
              <a:ext cx="4861582" cy="725466"/>
              <a:chOff x="326687" y="247818"/>
              <a:chExt cx="4861582" cy="725466"/>
            </a:xfrm>
          </p:grpSpPr>
          <p:grpSp>
            <p:nvGrpSpPr>
              <p:cNvPr id="30" name="组合 82"/>
              <p:cNvGrpSpPr/>
              <p:nvPr/>
            </p:nvGrpSpPr>
            <p:grpSpPr>
              <a:xfrm>
                <a:off x="349799" y="247818"/>
                <a:ext cx="4791980" cy="261575"/>
                <a:chOff x="349799" y="247818"/>
                <a:chExt cx="4791980" cy="261575"/>
              </a:xfrm>
            </p:grpSpPr>
            <p:cxnSp>
              <p:nvCxnSpPr>
                <p:cNvPr id="69"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4"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31" name="组合 83"/>
              <p:cNvGrpSpPr/>
              <p:nvPr/>
            </p:nvGrpSpPr>
            <p:grpSpPr>
              <a:xfrm>
                <a:off x="349799" y="711709"/>
                <a:ext cx="4815092" cy="261575"/>
                <a:chOff x="358852" y="925118"/>
                <a:chExt cx="4815092" cy="261575"/>
              </a:xfrm>
            </p:grpSpPr>
            <p:cxnSp>
              <p:nvCxnSpPr>
                <p:cNvPr id="62"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8"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4"/>
              <p:cNvGrpSpPr/>
              <p:nvPr/>
            </p:nvGrpSpPr>
            <p:grpSpPr>
              <a:xfrm>
                <a:off x="5138963" y="489126"/>
                <a:ext cx="49306" cy="329693"/>
                <a:chOff x="5138963" y="489126"/>
                <a:chExt cx="49306" cy="329693"/>
              </a:xfrm>
            </p:grpSpPr>
            <p:sp>
              <p:nvSpPr>
                <p:cNvPr id="60"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1"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7" name="组合 85"/>
              <p:cNvGrpSpPr/>
              <p:nvPr/>
            </p:nvGrpSpPr>
            <p:grpSpPr>
              <a:xfrm>
                <a:off x="326687" y="399838"/>
                <a:ext cx="49306" cy="329693"/>
                <a:chOff x="5138963" y="489126"/>
                <a:chExt cx="49306" cy="329693"/>
              </a:xfrm>
            </p:grpSpPr>
            <p:sp>
              <p:nvSpPr>
                <p:cNvPr id="58"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9"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878601" y="1567481"/>
            <a:ext cx="10630833" cy="5047536"/>
          </a:xfrm>
          <a:prstGeom prst="rect">
            <a:avLst/>
          </a:prstGeom>
        </p:spPr>
        <p:txBody>
          <a:bodyPr wrap="square">
            <a:spAutoFit/>
          </a:bodyPr>
          <a:lstStyle/>
          <a:p>
            <a:pPr>
              <a:lnSpc>
                <a:spcPct val="150000"/>
              </a:lnSpc>
            </a:pPr>
            <a:r>
              <a:rPr lang="en-US" altLang="zh-CN" sz="2400" dirty="0">
                <a:solidFill>
                  <a:schemeClr val="tx2"/>
                </a:solidFill>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将两个结点插入表中</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NodeLList.Insert</a:t>
            </a:r>
            <a:r>
              <a:rPr lang="en-US" altLang="zh-CN" sz="2200" dirty="0">
                <a:latin typeface="Times New Roman" panose="02020603050405020304" pitchFamily="18" charset="0"/>
                <a:cs typeface="Times New Roman" panose="02020603050405020304" pitchFamily="18" charset="0"/>
              </a:rPr>
              <a:t>(1,Node1);</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NodeLList.Insert</a:t>
            </a:r>
            <a:r>
              <a:rPr lang="en-US" altLang="zh-CN" sz="2200" dirty="0">
                <a:latin typeface="Times New Roman" panose="02020603050405020304" pitchFamily="18" charset="0"/>
                <a:cs typeface="Times New Roman" panose="02020603050405020304" pitchFamily="18" charset="0"/>
              </a:rPr>
              <a:t>(2,Node2);</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显示当前表的状态</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当前表的长度为：</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NodeLList.GetLength</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当前表的元素为：</a:t>
            </a:r>
            <a:r>
              <a:rPr lang="en-US" altLang="zh-CN" sz="2200" dirty="0">
                <a:latin typeface="Times New Roman" panose="02020603050405020304" pitchFamily="18" charset="0"/>
                <a:cs typeface="Times New Roman" panose="02020603050405020304" pitchFamily="18" charset="0"/>
              </a:rPr>
              <a:t>\n"&lt;&lt;</a:t>
            </a:r>
            <a:r>
              <a:rPr lang="en-US" altLang="zh-CN" sz="2200" dirty="0" err="1">
                <a:latin typeface="Times New Roman" panose="02020603050405020304" pitchFamily="18" charset="0"/>
                <a:cs typeface="Times New Roman" panose="02020603050405020304" pitchFamily="18" charset="0"/>
              </a:rPr>
              <a:t>NodeLList</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将表中第</a:t>
            </a:r>
            <a:r>
              <a:rPr lang="en-US" altLang="zh-CN" sz="2200" dirty="0">
                <a:latin typeface="Times New Roman" panose="02020603050405020304" pitchFamily="18" charset="0"/>
                <a:cs typeface="Times New Roman" panose="02020603050405020304" pitchFamily="18" charset="0"/>
              </a:rPr>
              <a:t>2</a:t>
            </a:r>
            <a:r>
              <a:rPr lang="zh-CN" altLang="en-US" sz="2200" dirty="0">
                <a:latin typeface="Times New Roman" panose="02020603050405020304" pitchFamily="18" charset="0"/>
                <a:cs typeface="Times New Roman" panose="02020603050405020304" pitchFamily="18" charset="0"/>
              </a:rPr>
              <a:t>个元素输出</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NodeLList.GetData</a:t>
            </a:r>
            <a:r>
              <a:rPr lang="en-US" altLang="zh-CN" sz="2200" dirty="0">
                <a:latin typeface="Times New Roman" panose="02020603050405020304" pitchFamily="18" charset="0"/>
                <a:cs typeface="Times New Roman" panose="02020603050405020304" pitchFamily="18" charset="0"/>
              </a:rPr>
              <a:t>(2,x);</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表中第</a:t>
            </a:r>
            <a:r>
              <a:rPr lang="en-US" altLang="zh-CN" sz="2200" dirty="0">
                <a:latin typeface="Times New Roman" panose="02020603050405020304" pitchFamily="18" charset="0"/>
                <a:cs typeface="Times New Roman" panose="02020603050405020304" pitchFamily="18" charset="0"/>
              </a:rPr>
              <a:t>2</a:t>
            </a:r>
            <a:r>
              <a:rPr lang="zh-CN" altLang="en-US" sz="2200" dirty="0">
                <a:latin typeface="Times New Roman" panose="02020603050405020304" pitchFamily="18" charset="0"/>
                <a:cs typeface="Times New Roman" panose="02020603050405020304" pitchFamily="18" charset="0"/>
              </a:rPr>
              <a:t>个元素为：</a:t>
            </a:r>
            <a:r>
              <a:rPr lang="en-US" altLang="zh-CN" sz="2200" dirty="0">
                <a:latin typeface="Times New Roman" panose="02020603050405020304" pitchFamily="18" charset="0"/>
                <a:cs typeface="Times New Roman" panose="02020603050405020304" pitchFamily="18" charset="0"/>
              </a:rPr>
              <a:t>\n"&lt;&lt;x&lt;&lt;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endParaRPr lang="zh-CN" altLang="en-US" sz="2200" dirty="0">
              <a:latin typeface="Times New Roman" panose="02020603050405020304" pitchFamily="18" charset="0"/>
              <a:cs typeface="Times New Roman" panose="02020603050405020304" pitchFamily="18" charset="0"/>
            </a:endParaRPr>
          </a:p>
        </p:txBody>
      </p:sp>
      <p:grpSp>
        <p:nvGrpSpPr>
          <p:cNvPr id="27" name="组合 77"/>
          <p:cNvGrpSpPr/>
          <p:nvPr/>
        </p:nvGrpSpPr>
        <p:grpSpPr>
          <a:xfrm>
            <a:off x="549001" y="555626"/>
            <a:ext cx="6268412" cy="876848"/>
            <a:chOff x="326687" y="247818"/>
            <a:chExt cx="5462894" cy="725466"/>
          </a:xfrm>
        </p:grpSpPr>
        <p:sp>
          <p:nvSpPr>
            <p:cNvPr id="28"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29" name="组合 81"/>
            <p:cNvGrpSpPr/>
            <p:nvPr/>
          </p:nvGrpSpPr>
          <p:grpSpPr>
            <a:xfrm>
              <a:off x="326687" y="247818"/>
              <a:ext cx="4861582" cy="725466"/>
              <a:chOff x="326687" y="247818"/>
              <a:chExt cx="4861582" cy="725466"/>
            </a:xfrm>
          </p:grpSpPr>
          <p:grpSp>
            <p:nvGrpSpPr>
              <p:cNvPr id="30" name="组合 82"/>
              <p:cNvGrpSpPr/>
              <p:nvPr/>
            </p:nvGrpSpPr>
            <p:grpSpPr>
              <a:xfrm>
                <a:off x="349799" y="247818"/>
                <a:ext cx="4791980" cy="261575"/>
                <a:chOff x="349799" y="247818"/>
                <a:chExt cx="4791980" cy="261575"/>
              </a:xfrm>
            </p:grpSpPr>
            <p:cxnSp>
              <p:nvCxnSpPr>
                <p:cNvPr id="69"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4"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31" name="组合 83"/>
              <p:cNvGrpSpPr/>
              <p:nvPr/>
            </p:nvGrpSpPr>
            <p:grpSpPr>
              <a:xfrm>
                <a:off x="349799" y="711709"/>
                <a:ext cx="4815092" cy="261575"/>
                <a:chOff x="358852" y="925118"/>
                <a:chExt cx="4815092" cy="261575"/>
              </a:xfrm>
            </p:grpSpPr>
            <p:cxnSp>
              <p:nvCxnSpPr>
                <p:cNvPr id="62"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8"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4"/>
              <p:cNvGrpSpPr/>
              <p:nvPr/>
            </p:nvGrpSpPr>
            <p:grpSpPr>
              <a:xfrm>
                <a:off x="5138963" y="489126"/>
                <a:ext cx="49306" cy="329693"/>
                <a:chOff x="5138963" y="489126"/>
                <a:chExt cx="49306" cy="329693"/>
              </a:xfrm>
            </p:grpSpPr>
            <p:sp>
              <p:nvSpPr>
                <p:cNvPr id="60"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1"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7" name="组合 85"/>
              <p:cNvGrpSpPr/>
              <p:nvPr/>
            </p:nvGrpSpPr>
            <p:grpSpPr>
              <a:xfrm>
                <a:off x="326687" y="399838"/>
                <a:ext cx="49306" cy="329693"/>
                <a:chOff x="5138963" y="489126"/>
                <a:chExt cx="49306" cy="329693"/>
              </a:xfrm>
            </p:grpSpPr>
            <p:sp>
              <p:nvSpPr>
                <p:cNvPr id="58"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9"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65323" y="2283402"/>
            <a:ext cx="9924066" cy="3767185"/>
          </a:xfrm>
          <a:prstGeom prst="rect">
            <a:avLst/>
          </a:prstGeom>
        </p:spPr>
        <p:txBody>
          <a:bodyPr wrap="square">
            <a:spAutoFit/>
          </a:bodyPr>
          <a:lstStyle/>
          <a:p>
            <a:pPr>
              <a:lnSpc>
                <a:spcPct val="120000"/>
              </a:lnSpc>
            </a:pPr>
            <a:r>
              <a:rPr lang="en-US" altLang="zh-CN" sz="2300" dirty="0">
                <a:latin typeface="Times New Roman" panose="02020603050405020304" pitchFamily="18" charset="0"/>
                <a:cs typeface="Times New Roman" panose="02020603050405020304" pitchFamily="18" charset="0"/>
              </a:rPr>
              <a:t>	//</a:t>
            </a:r>
            <a:r>
              <a:rPr lang="zh-CN" altLang="en-US" sz="2300" dirty="0">
                <a:latin typeface="Times New Roman" panose="02020603050405020304" pitchFamily="18" charset="0"/>
                <a:cs typeface="Times New Roman" panose="02020603050405020304" pitchFamily="18" charset="0"/>
              </a:rPr>
              <a:t>删除表中第</a:t>
            </a:r>
            <a:r>
              <a:rPr lang="en-US" altLang="zh-CN" sz="2300" dirty="0">
                <a:latin typeface="Times New Roman" panose="02020603050405020304" pitchFamily="18" charset="0"/>
                <a:cs typeface="Times New Roman" panose="02020603050405020304" pitchFamily="18" charset="0"/>
              </a:rPr>
              <a:t>2</a:t>
            </a:r>
            <a:r>
              <a:rPr lang="zh-CN" altLang="en-US" sz="2300" dirty="0">
                <a:latin typeface="Times New Roman" panose="02020603050405020304" pitchFamily="18" charset="0"/>
                <a:cs typeface="Times New Roman" panose="02020603050405020304" pitchFamily="18" charset="0"/>
              </a:rPr>
              <a:t>个元素</a:t>
            </a:r>
            <a:r>
              <a:rPr lang="en-US" altLang="zh-CN" sz="2300" dirty="0">
                <a:latin typeface="Times New Roman" panose="02020603050405020304" pitchFamily="18" charset="0"/>
                <a:cs typeface="Times New Roman" panose="02020603050405020304" pitchFamily="18" charset="0"/>
              </a:rPr>
              <a:t>,</a:t>
            </a:r>
            <a:r>
              <a:rPr lang="zh-CN" altLang="en-US" sz="2300" dirty="0">
                <a:latin typeface="Times New Roman" panose="02020603050405020304" pitchFamily="18" charset="0"/>
                <a:cs typeface="Times New Roman" panose="02020603050405020304" pitchFamily="18" charset="0"/>
              </a:rPr>
              <a:t>修改第</a:t>
            </a:r>
            <a:r>
              <a:rPr lang="en-US" altLang="zh-CN" sz="2300" dirty="0">
                <a:latin typeface="Times New Roman" panose="02020603050405020304" pitchFamily="18" charset="0"/>
                <a:cs typeface="Times New Roman" panose="02020603050405020304" pitchFamily="18" charset="0"/>
              </a:rPr>
              <a:t>1</a:t>
            </a:r>
            <a:r>
              <a:rPr lang="zh-CN" altLang="en-US" sz="2300" dirty="0">
                <a:latin typeface="Times New Roman" panose="02020603050405020304" pitchFamily="18" charset="0"/>
                <a:cs typeface="Times New Roman" panose="02020603050405020304" pitchFamily="18" charset="0"/>
              </a:rPr>
              <a:t>个元素的信息，显示当前表的状态</a:t>
            </a:r>
            <a:endParaRPr lang="zh-CN" altLang="en-US" sz="2300" dirty="0">
              <a:latin typeface="Times New Roman" panose="02020603050405020304" pitchFamily="18" charset="0"/>
              <a:cs typeface="Times New Roman" panose="02020603050405020304" pitchFamily="18" charset="0"/>
            </a:endParaRPr>
          </a:p>
          <a:p>
            <a:pPr>
              <a:lnSpc>
                <a:spcPct val="120000"/>
              </a:lnSpc>
            </a:pPr>
            <a:r>
              <a:rPr lang="zh-CN" altLang="en-US" sz="2300" dirty="0">
                <a:latin typeface="Times New Roman" panose="02020603050405020304" pitchFamily="18" charset="0"/>
                <a:cs typeface="Times New Roman" panose="02020603050405020304" pitchFamily="18" charset="0"/>
              </a:rPr>
              <a:t>   </a:t>
            </a: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NodeLList.DeleteByIndex</a:t>
            </a:r>
            <a:r>
              <a:rPr lang="en-US" altLang="zh-CN" sz="2300" dirty="0">
                <a:latin typeface="Times New Roman" panose="02020603050405020304" pitchFamily="18" charset="0"/>
                <a:cs typeface="Times New Roman" panose="02020603050405020304" pitchFamily="18" charset="0"/>
              </a:rPr>
              <a:t>(2,x);</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刚刚删除的元素为：</a:t>
            </a:r>
            <a:r>
              <a:rPr lang="en-US" altLang="zh-CN" sz="2300" dirty="0">
                <a:latin typeface="Times New Roman" panose="02020603050405020304" pitchFamily="18" charset="0"/>
                <a:cs typeface="Times New Roman" panose="02020603050405020304" pitchFamily="18" charset="0"/>
              </a:rPr>
              <a:t>\n"&lt;&lt;x&lt;&lt;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NodeLList.ModifyData</a:t>
            </a:r>
            <a:r>
              <a:rPr lang="en-US" altLang="zh-CN" sz="2300" dirty="0">
                <a:latin typeface="Times New Roman" panose="02020603050405020304" pitchFamily="18" charset="0"/>
                <a:cs typeface="Times New Roman" panose="02020603050405020304" pitchFamily="18" charset="0"/>
              </a:rPr>
              <a:t>(1,Node3);</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当前表的长度为：</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NodeLList.GetLength</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err="1">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当前表的元素为：</a:t>
            </a:r>
            <a:r>
              <a:rPr lang="en-US" altLang="zh-CN" sz="2300" dirty="0">
                <a:latin typeface="Times New Roman" panose="02020603050405020304" pitchFamily="18" charset="0"/>
                <a:cs typeface="Times New Roman" panose="02020603050405020304" pitchFamily="18" charset="0"/>
              </a:rPr>
              <a:t>\n"&lt;&lt;</a:t>
            </a:r>
            <a:r>
              <a:rPr lang="en-US" altLang="zh-CN" sz="2300" dirty="0" err="1">
                <a:latin typeface="Times New Roman" panose="02020603050405020304" pitchFamily="18" charset="0"/>
                <a:cs typeface="Times New Roman" panose="02020603050405020304" pitchFamily="18" charset="0"/>
              </a:rPr>
              <a:t>NodeLList</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return 0;</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endParaRPr lang="zh-CN" altLang="en-US" dirty="0">
              <a:solidFill>
                <a:schemeClr val="tx2"/>
              </a:solidFill>
              <a:latin typeface="Times New Roman" panose="02020603050405020304" pitchFamily="18" charset="0"/>
              <a:cs typeface="Times New Roman" panose="02020603050405020304" pitchFamily="18" charset="0"/>
            </a:endParaRPr>
          </a:p>
        </p:txBody>
      </p:sp>
      <p:grpSp>
        <p:nvGrpSpPr>
          <p:cNvPr id="27" name="组合 77"/>
          <p:cNvGrpSpPr/>
          <p:nvPr/>
        </p:nvGrpSpPr>
        <p:grpSpPr>
          <a:xfrm>
            <a:off x="549001" y="555626"/>
            <a:ext cx="6268412" cy="876848"/>
            <a:chOff x="326687" y="247818"/>
            <a:chExt cx="5462894" cy="725466"/>
          </a:xfrm>
        </p:grpSpPr>
        <p:sp>
          <p:nvSpPr>
            <p:cNvPr id="28"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29" name="组合 81"/>
            <p:cNvGrpSpPr/>
            <p:nvPr/>
          </p:nvGrpSpPr>
          <p:grpSpPr>
            <a:xfrm>
              <a:off x="326687" y="247818"/>
              <a:ext cx="4861582" cy="725466"/>
              <a:chOff x="326687" y="247818"/>
              <a:chExt cx="4861582" cy="725466"/>
            </a:xfrm>
          </p:grpSpPr>
          <p:grpSp>
            <p:nvGrpSpPr>
              <p:cNvPr id="30" name="组合 82"/>
              <p:cNvGrpSpPr/>
              <p:nvPr/>
            </p:nvGrpSpPr>
            <p:grpSpPr>
              <a:xfrm>
                <a:off x="349799" y="247818"/>
                <a:ext cx="4791980" cy="261575"/>
                <a:chOff x="349799" y="247818"/>
                <a:chExt cx="4791980" cy="261575"/>
              </a:xfrm>
            </p:grpSpPr>
            <p:cxnSp>
              <p:nvCxnSpPr>
                <p:cNvPr id="69"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74"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31" name="组合 83"/>
              <p:cNvGrpSpPr/>
              <p:nvPr/>
            </p:nvGrpSpPr>
            <p:grpSpPr>
              <a:xfrm>
                <a:off x="349799" y="711709"/>
                <a:ext cx="4815092" cy="261575"/>
                <a:chOff x="358852" y="925118"/>
                <a:chExt cx="4815092" cy="261575"/>
              </a:xfrm>
            </p:grpSpPr>
            <p:cxnSp>
              <p:nvCxnSpPr>
                <p:cNvPr id="62"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68"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56" name="组合 84"/>
              <p:cNvGrpSpPr/>
              <p:nvPr/>
            </p:nvGrpSpPr>
            <p:grpSpPr>
              <a:xfrm>
                <a:off x="5138963" y="489126"/>
                <a:ext cx="49306" cy="329693"/>
                <a:chOff x="5138963" y="489126"/>
                <a:chExt cx="49306" cy="329693"/>
              </a:xfrm>
            </p:grpSpPr>
            <p:sp>
              <p:nvSpPr>
                <p:cNvPr id="60"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1"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57" name="组合 85"/>
              <p:cNvGrpSpPr/>
              <p:nvPr/>
            </p:nvGrpSpPr>
            <p:grpSpPr>
              <a:xfrm>
                <a:off x="326687" y="399838"/>
                <a:ext cx="49306" cy="329693"/>
                <a:chOff x="5138963" y="489126"/>
                <a:chExt cx="49306" cy="329693"/>
              </a:xfrm>
            </p:grpSpPr>
            <p:sp>
              <p:nvSpPr>
                <p:cNvPr id="58"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59"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41404" y="2654984"/>
            <a:ext cx="9795830" cy="2677656"/>
          </a:xfrm>
          <a:prstGeom prst="rect">
            <a:avLst/>
          </a:prstGeom>
        </p:spPr>
        <p:txBody>
          <a:bodyPr wrap="square">
            <a:spAutoFit/>
          </a:bodyPr>
          <a:lstStyle/>
          <a:p>
            <a:pPr algn="just">
              <a:lnSpc>
                <a:spcPct val="150000"/>
              </a:lnSpc>
              <a:tabLst>
                <a:tab pos="2508250" algn="l"/>
              </a:tabLst>
            </a:pPr>
            <a:r>
              <a:rPr lang="zh-CN" altLang="en-US" sz="2200" dirty="0">
                <a:latin typeface="微软雅黑" panose="020B0503020204020204" pitchFamily="34" charset="-122"/>
                <a:ea typeface="微软雅黑" panose="020B0503020204020204" pitchFamily="34" charset="-122"/>
              </a:rPr>
              <a:t>抽象数据类型是一种十分有效的对问题进行抽象和分解的思维工具，是面向对象技术和方法的主要理论基础。抽象数据类型抽象出了数据结构本质的特征，所能完成的功能以及它和外部用户的接口。</a:t>
            </a:r>
            <a:r>
              <a:rPr lang="zh-CN" altLang="en-US" sz="2200" dirty="0">
                <a:solidFill>
                  <a:srgbClr val="0070C0"/>
                </a:solidFill>
                <a:latin typeface="微软雅黑" panose="020B0503020204020204" pitchFamily="34" charset="-122"/>
                <a:ea typeface="微软雅黑" panose="020B0503020204020204" pitchFamily="34" charset="-122"/>
              </a:rPr>
              <a:t>同时，将实体的外部特性和其内部实现细节分离，并且对外部用户隐藏其内部实现细节。</a:t>
            </a:r>
            <a:endParaRPr lang="en-US" altLang="zh-CN" sz="2200" dirty="0">
              <a:solidFill>
                <a:srgbClr val="0070C0"/>
              </a:solidFill>
              <a:latin typeface="微软雅黑" panose="020B0503020204020204" pitchFamily="34" charset="-122"/>
              <a:ea typeface="微软雅黑" panose="020B0503020204020204" pitchFamily="34" charset="-122"/>
            </a:endParaRPr>
          </a:p>
          <a:p>
            <a:pPr>
              <a:lnSpc>
                <a:spcPct val="150000"/>
              </a:lnSpc>
            </a:pPr>
            <a:endParaRPr lang="en-US" altLang="zh-CN" sz="2400" dirty="0">
              <a:solidFill>
                <a:srgbClr val="080808"/>
              </a:solidFill>
              <a:latin typeface="Times New Roman" panose="02020603050405020304" pitchFamily="18" charset="0"/>
              <a:cs typeface="Times New Roman" panose="02020603050405020304" pitchFamily="18" charset="0"/>
            </a:endParaRPr>
          </a:p>
        </p:txBody>
      </p:sp>
      <p:grpSp>
        <p:nvGrpSpPr>
          <p:cNvPr id="32" name="组合 31"/>
          <p:cNvGrpSpPr/>
          <p:nvPr/>
        </p:nvGrpSpPr>
        <p:grpSpPr>
          <a:xfrm>
            <a:off x="985410" y="2152684"/>
            <a:ext cx="10382184" cy="3037626"/>
            <a:chOff x="1561502" y="1903846"/>
            <a:chExt cx="9104564" cy="3823037"/>
          </a:xfrm>
        </p:grpSpPr>
        <p:grpSp>
          <p:nvGrpSpPr>
            <p:cNvPr id="33" name="组合 32"/>
            <p:cNvGrpSpPr/>
            <p:nvPr/>
          </p:nvGrpSpPr>
          <p:grpSpPr>
            <a:xfrm>
              <a:off x="1561502" y="3589771"/>
              <a:ext cx="9085574" cy="2137112"/>
              <a:chOff x="1561502" y="3589771"/>
              <a:chExt cx="90855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2455188" flipV="1">
                <a:off x="1561502" y="5336061"/>
                <a:ext cx="452467" cy="14384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flipH="1" flipV="1">
              <a:off x="1584402" y="1903846"/>
              <a:ext cx="9081664" cy="2137112"/>
              <a:chOff x="1565412" y="3589771"/>
              <a:chExt cx="9081664" cy="2137112"/>
            </a:xfrm>
          </p:grpSpPr>
          <p:sp>
            <p:nvSpPr>
              <p:cNvPr id="35" name="任意多边形: 形状 3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4"/>
              <p:cNvSpPr/>
              <p:nvPr/>
            </p:nvSpPr>
            <p:spPr>
              <a:xfrm rot="2660022" flipV="1">
                <a:off x="1565412" y="5340984"/>
                <a:ext cx="420499" cy="110367"/>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椭圆 3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任意多边形: 形状 3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8" name="组合 39"/>
          <p:cNvGrpSpPr/>
          <p:nvPr/>
        </p:nvGrpSpPr>
        <p:grpSpPr>
          <a:xfrm>
            <a:off x="549002" y="555626"/>
            <a:ext cx="4723157" cy="876848"/>
            <a:chOff x="326687" y="247818"/>
            <a:chExt cx="6218891" cy="725466"/>
          </a:xfrm>
        </p:grpSpPr>
        <p:sp>
          <p:nvSpPr>
            <p:cNvPr id="79" name="文本框 7"/>
            <p:cNvSpPr txBox="1"/>
            <p:nvPr/>
          </p:nvSpPr>
          <p:spPr bwMode="auto">
            <a:xfrm>
              <a:off x="1485427" y="424491"/>
              <a:ext cx="5060151"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抽象数据类型</a:t>
              </a:r>
              <a:endParaRPr lang="zh-CN" altLang="en-US" sz="2400" kern="0" dirty="0">
                <a:solidFill>
                  <a:srgbClr val="0070C0"/>
                </a:solidFill>
                <a:latin typeface="+mn-ea"/>
              </a:endParaRPr>
            </a:p>
          </p:txBody>
        </p:sp>
        <p:grpSp>
          <p:nvGrpSpPr>
            <p:cNvPr id="80" name="组合 35"/>
            <p:cNvGrpSpPr/>
            <p:nvPr/>
          </p:nvGrpSpPr>
          <p:grpSpPr>
            <a:xfrm>
              <a:off x="326687" y="247818"/>
              <a:ext cx="4861582" cy="725466"/>
              <a:chOff x="326687" y="247818"/>
              <a:chExt cx="4861582" cy="725466"/>
            </a:xfrm>
          </p:grpSpPr>
          <p:grpSp>
            <p:nvGrpSpPr>
              <p:cNvPr id="81" name="组合 2"/>
              <p:cNvGrpSpPr/>
              <p:nvPr/>
            </p:nvGrpSpPr>
            <p:grpSpPr>
              <a:xfrm>
                <a:off x="349799" y="247818"/>
                <a:ext cx="4791980" cy="261575"/>
                <a:chOff x="349799" y="247818"/>
                <a:chExt cx="4791980" cy="261575"/>
              </a:xfrm>
            </p:grpSpPr>
            <p:cxnSp>
              <p:nvCxnSpPr>
                <p:cNvPr id="96"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0"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1"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2" name="组合 1"/>
              <p:cNvGrpSpPr/>
              <p:nvPr/>
            </p:nvGrpSpPr>
            <p:grpSpPr>
              <a:xfrm>
                <a:off x="349799" y="711709"/>
                <a:ext cx="4815092" cy="261575"/>
                <a:chOff x="358852" y="925118"/>
                <a:chExt cx="4815092" cy="261575"/>
              </a:xfrm>
            </p:grpSpPr>
            <p:cxnSp>
              <p:nvCxnSpPr>
                <p:cNvPr id="89"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5"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33"/>
              <p:cNvGrpSpPr/>
              <p:nvPr/>
            </p:nvGrpSpPr>
            <p:grpSpPr>
              <a:xfrm>
                <a:off x="5138963" y="489126"/>
                <a:ext cx="49306" cy="329693"/>
                <a:chOff x="5138963" y="489126"/>
                <a:chExt cx="49306" cy="329693"/>
              </a:xfrm>
            </p:grpSpPr>
            <p:sp>
              <p:nvSpPr>
                <p:cNvPr id="87"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36"/>
              <p:cNvGrpSpPr/>
              <p:nvPr/>
            </p:nvGrpSpPr>
            <p:grpSpPr>
              <a:xfrm>
                <a:off x="326687" y="399838"/>
                <a:ext cx="49306" cy="329693"/>
                <a:chOff x="5138963" y="489126"/>
                <a:chExt cx="49306" cy="329693"/>
              </a:xfrm>
            </p:grpSpPr>
            <p:sp>
              <p:nvSpPr>
                <p:cNvPr id="85"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heel(1)">
                                      <p:cBhvr>
                                        <p:cTn id="11" dur="2000"/>
                                        <p:tgtEl>
                                          <p:spTgt spid="32"/>
                                        </p:tgtEl>
                                      </p:cBhvr>
                                    </p:animEffect>
                                  </p:childTnLst>
                                </p:cTn>
                              </p:par>
                            </p:childTnLst>
                          </p:cTn>
                        </p:par>
                        <p:par>
                          <p:cTn id="12" fill="hold">
                            <p:stCondLst>
                              <p:cond delay="25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3" name="组合 82"/>
          <p:cNvGrpSpPr/>
          <p:nvPr/>
        </p:nvGrpSpPr>
        <p:grpSpPr>
          <a:xfrm>
            <a:off x="6330906" y="877084"/>
            <a:ext cx="4540182" cy="8153974"/>
            <a:chOff x="6600149" y="2123970"/>
            <a:chExt cx="4404691" cy="4949379"/>
          </a:xfrm>
        </p:grpSpPr>
        <p:grpSp>
          <p:nvGrpSpPr>
            <p:cNvPr id="84" name="组合 83"/>
            <p:cNvGrpSpPr/>
            <p:nvPr/>
          </p:nvGrpSpPr>
          <p:grpSpPr>
            <a:xfrm rot="16200000">
              <a:off x="7021697" y="1702422"/>
              <a:ext cx="3459162" cy="4302257"/>
              <a:chOff x="1280370" y="2576748"/>
              <a:chExt cx="2118361" cy="2634665"/>
            </a:xfrm>
            <a:solidFill>
              <a:srgbClr val="0070C0"/>
            </a:solidFill>
          </p:grpSpPr>
          <p:sp>
            <p:nvSpPr>
              <p:cNvPr id="86" name="任意多边形: 形状 85"/>
              <p:cNvSpPr/>
              <p:nvPr/>
            </p:nvSpPr>
            <p:spPr>
              <a:xfrm>
                <a:off x="1280370" y="2576748"/>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cs typeface="Times New Roman" panose="02020603050405020304" pitchFamily="18" charset="0"/>
                </a:endParaRPr>
              </a:p>
            </p:txBody>
          </p:sp>
          <p:sp>
            <p:nvSpPr>
              <p:cNvPr id="87" name="任意多边形: 形状 86"/>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cs typeface="Times New Roman" panose="02020603050405020304" pitchFamily="18" charset="0"/>
                </a:endParaRPr>
              </a:p>
            </p:txBody>
          </p:sp>
        </p:grpSp>
        <p:sp>
          <p:nvSpPr>
            <p:cNvPr id="85" name="矩形 84"/>
            <p:cNvSpPr/>
            <p:nvPr/>
          </p:nvSpPr>
          <p:spPr>
            <a:xfrm>
              <a:off x="6820187" y="2229833"/>
              <a:ext cx="4184653" cy="4843516"/>
            </a:xfrm>
            <a:prstGeom prst="rect">
              <a:avLst/>
            </a:prstGeom>
          </p:spPr>
          <p:txBody>
            <a:bodyPr wrap="square">
              <a:spAutoFit/>
            </a:bodyPr>
            <a:lstStyle/>
            <a:p>
              <a:r>
                <a:rPr lang="zh-CN" altLang="en-US" sz="2000" dirty="0">
                  <a:solidFill>
                    <a:srgbClr val="44546A"/>
                  </a:solidFill>
                  <a:latin typeface="Times New Roman" panose="02020603050405020304" pitchFamily="18" charset="0"/>
                  <a:cs typeface="Times New Roman" panose="02020603050405020304" pitchFamily="18" charset="0"/>
                </a:rPr>
                <a:t>程序的运行结果如下：</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当前表的长度为：</a:t>
              </a:r>
              <a:r>
                <a:rPr lang="en-US" altLang="zh-CN" sz="2000" dirty="0">
                  <a:solidFill>
                    <a:srgbClr val="44546A"/>
                  </a:solidFill>
                  <a:latin typeface="Times New Roman" panose="02020603050405020304" pitchFamily="18" charset="0"/>
                  <a:cs typeface="Times New Roman" panose="02020603050405020304" pitchFamily="18" charset="0"/>
                </a:rPr>
                <a:t>2</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当前表的元素为：</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en-US" altLang="zh-CN" sz="2000" dirty="0">
                  <a:solidFill>
                    <a:srgbClr val="44546A"/>
                  </a:solidFill>
                  <a:latin typeface="Times New Roman" panose="02020603050405020304" pitchFamily="18" charset="0"/>
                  <a:cs typeface="Times New Roman" panose="02020603050405020304" pitchFamily="18" charset="0"/>
                </a:rPr>
                <a:t>1010001 </a:t>
              </a:r>
              <a:r>
                <a:rPr lang="zh-CN" altLang="en-US" sz="2000" dirty="0">
                  <a:solidFill>
                    <a:srgbClr val="44546A"/>
                  </a:solidFill>
                  <a:latin typeface="Times New Roman" panose="02020603050405020304" pitchFamily="18" charset="0"/>
                  <a:cs typeface="Times New Roman" panose="02020603050405020304" pitchFamily="18" charset="0"/>
                </a:rPr>
                <a:t>穆桂英</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语文：</a:t>
              </a:r>
              <a:r>
                <a:rPr lang="en-US" altLang="zh-CN" sz="2000" dirty="0">
                  <a:solidFill>
                    <a:srgbClr val="44546A"/>
                  </a:solidFill>
                  <a:latin typeface="Times New Roman" panose="02020603050405020304" pitchFamily="18" charset="0"/>
                  <a:cs typeface="Times New Roman" panose="02020603050405020304" pitchFamily="18" charset="0"/>
                </a:rPr>
                <a:t>99</a:t>
              </a:r>
              <a:r>
                <a:rPr lang="zh-CN" altLang="en-US" sz="2000" dirty="0">
                  <a:solidFill>
                    <a:srgbClr val="44546A"/>
                  </a:solidFill>
                  <a:latin typeface="Times New Roman" panose="02020603050405020304" pitchFamily="18" charset="0"/>
                  <a:cs typeface="Times New Roman" panose="02020603050405020304" pitchFamily="18" charset="0"/>
                </a:rPr>
                <a:t>数学：</a:t>
              </a:r>
              <a:r>
                <a:rPr lang="en-US" altLang="zh-CN" sz="2000" dirty="0">
                  <a:solidFill>
                    <a:srgbClr val="44546A"/>
                  </a:solidFill>
                  <a:latin typeface="Times New Roman" panose="02020603050405020304" pitchFamily="18" charset="0"/>
                  <a:cs typeface="Times New Roman" panose="02020603050405020304" pitchFamily="18" charset="0"/>
                </a:rPr>
                <a:t>100</a:t>
              </a:r>
              <a:r>
                <a:rPr lang="zh-CN" altLang="en-US" sz="2000" dirty="0">
                  <a:solidFill>
                    <a:srgbClr val="44546A"/>
                  </a:solidFill>
                  <a:latin typeface="Times New Roman" panose="02020603050405020304" pitchFamily="18" charset="0"/>
                  <a:cs typeface="Times New Roman" panose="02020603050405020304" pitchFamily="18" charset="0"/>
                </a:rPr>
                <a:t>英语：</a:t>
              </a:r>
              <a:r>
                <a:rPr lang="en-US" altLang="zh-CN" sz="2000" dirty="0">
                  <a:solidFill>
                    <a:srgbClr val="44546A"/>
                  </a:solidFill>
                  <a:latin typeface="Times New Roman" panose="02020603050405020304" pitchFamily="18" charset="0"/>
                  <a:cs typeface="Times New Roman" panose="02020603050405020304" pitchFamily="18" charset="0"/>
                </a:rPr>
                <a:t>95</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en-US" altLang="zh-CN" sz="2000" dirty="0">
                  <a:solidFill>
                    <a:srgbClr val="44546A"/>
                  </a:solidFill>
                  <a:latin typeface="Times New Roman" panose="02020603050405020304" pitchFamily="18" charset="0"/>
                  <a:cs typeface="Times New Roman" panose="02020603050405020304" pitchFamily="18" charset="0"/>
                </a:rPr>
                <a:t>1010002 </a:t>
              </a:r>
              <a:r>
                <a:rPr lang="zh-CN" altLang="en-US" sz="2000" dirty="0">
                  <a:solidFill>
                    <a:srgbClr val="44546A"/>
                  </a:solidFill>
                  <a:latin typeface="Times New Roman" panose="02020603050405020304" pitchFamily="18" charset="0"/>
                  <a:cs typeface="Times New Roman" panose="02020603050405020304" pitchFamily="18" charset="0"/>
                </a:rPr>
                <a:t>杨宗保</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语文：</a:t>
              </a:r>
              <a:r>
                <a:rPr lang="en-US" altLang="zh-CN" sz="2000" dirty="0">
                  <a:solidFill>
                    <a:srgbClr val="44546A"/>
                  </a:solidFill>
                  <a:latin typeface="Times New Roman" panose="02020603050405020304" pitchFamily="18" charset="0"/>
                  <a:cs typeface="Times New Roman" panose="02020603050405020304" pitchFamily="18" charset="0"/>
                </a:rPr>
                <a:t>95</a:t>
              </a:r>
              <a:r>
                <a:rPr lang="zh-CN" altLang="en-US" sz="2000" dirty="0">
                  <a:solidFill>
                    <a:srgbClr val="44546A"/>
                  </a:solidFill>
                  <a:latin typeface="Times New Roman" panose="02020603050405020304" pitchFamily="18" charset="0"/>
                  <a:cs typeface="Times New Roman" panose="02020603050405020304" pitchFamily="18" charset="0"/>
                </a:rPr>
                <a:t>数学：</a:t>
              </a:r>
              <a:r>
                <a:rPr lang="en-US" altLang="zh-CN" sz="2000" dirty="0">
                  <a:solidFill>
                    <a:srgbClr val="44546A"/>
                  </a:solidFill>
                  <a:latin typeface="Times New Roman" panose="02020603050405020304" pitchFamily="18" charset="0"/>
                  <a:cs typeface="Times New Roman" panose="02020603050405020304" pitchFamily="18" charset="0"/>
                </a:rPr>
                <a:t>98</a:t>
              </a:r>
              <a:r>
                <a:rPr lang="zh-CN" altLang="en-US" sz="2000" dirty="0">
                  <a:solidFill>
                    <a:srgbClr val="44546A"/>
                  </a:solidFill>
                  <a:latin typeface="Times New Roman" panose="02020603050405020304" pitchFamily="18" charset="0"/>
                  <a:cs typeface="Times New Roman" panose="02020603050405020304" pitchFamily="18" charset="0"/>
                </a:rPr>
                <a:t>英语：</a:t>
              </a:r>
              <a:r>
                <a:rPr lang="en-US" altLang="zh-CN" sz="2000" dirty="0">
                  <a:solidFill>
                    <a:srgbClr val="44546A"/>
                  </a:solidFill>
                  <a:latin typeface="Times New Roman" panose="02020603050405020304" pitchFamily="18" charset="0"/>
                  <a:cs typeface="Times New Roman" panose="02020603050405020304" pitchFamily="18" charset="0"/>
                </a:rPr>
                <a:t>88</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表中的第</a:t>
              </a:r>
              <a:r>
                <a:rPr lang="en-US" altLang="zh-CN" sz="2000" dirty="0">
                  <a:solidFill>
                    <a:srgbClr val="44546A"/>
                  </a:solidFill>
                  <a:latin typeface="Times New Roman" panose="02020603050405020304" pitchFamily="18" charset="0"/>
                  <a:cs typeface="Times New Roman" panose="02020603050405020304" pitchFamily="18" charset="0"/>
                </a:rPr>
                <a:t>2</a:t>
              </a:r>
              <a:r>
                <a:rPr lang="zh-CN" altLang="en-US" sz="2000" dirty="0">
                  <a:solidFill>
                    <a:srgbClr val="44546A"/>
                  </a:solidFill>
                  <a:latin typeface="Times New Roman" panose="02020603050405020304" pitchFamily="18" charset="0"/>
                  <a:cs typeface="Times New Roman" panose="02020603050405020304" pitchFamily="18" charset="0"/>
                </a:rPr>
                <a:t>个元素为：</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en-US" altLang="zh-CN" sz="2000" dirty="0">
                  <a:solidFill>
                    <a:srgbClr val="44546A"/>
                  </a:solidFill>
                  <a:latin typeface="Times New Roman" panose="02020603050405020304" pitchFamily="18" charset="0"/>
                  <a:cs typeface="Times New Roman" panose="02020603050405020304" pitchFamily="18" charset="0"/>
                </a:rPr>
                <a:t>1010002 </a:t>
              </a:r>
              <a:r>
                <a:rPr lang="zh-CN" altLang="en-US" sz="2000" dirty="0">
                  <a:solidFill>
                    <a:srgbClr val="44546A"/>
                  </a:solidFill>
                  <a:latin typeface="Times New Roman" panose="02020603050405020304" pitchFamily="18" charset="0"/>
                  <a:cs typeface="Times New Roman" panose="02020603050405020304" pitchFamily="18" charset="0"/>
                </a:rPr>
                <a:t>杨宗保</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语文：</a:t>
              </a:r>
              <a:r>
                <a:rPr lang="en-US" altLang="zh-CN" sz="2000" dirty="0">
                  <a:solidFill>
                    <a:srgbClr val="44546A"/>
                  </a:solidFill>
                  <a:latin typeface="Times New Roman" panose="02020603050405020304" pitchFamily="18" charset="0"/>
                  <a:cs typeface="Times New Roman" panose="02020603050405020304" pitchFamily="18" charset="0"/>
                </a:rPr>
                <a:t>95</a:t>
              </a:r>
              <a:r>
                <a:rPr lang="zh-CN" altLang="en-US" sz="2000" dirty="0">
                  <a:solidFill>
                    <a:srgbClr val="44546A"/>
                  </a:solidFill>
                  <a:latin typeface="Times New Roman" panose="02020603050405020304" pitchFamily="18" charset="0"/>
                  <a:cs typeface="Times New Roman" panose="02020603050405020304" pitchFamily="18" charset="0"/>
                </a:rPr>
                <a:t>数学：</a:t>
              </a:r>
              <a:r>
                <a:rPr lang="en-US" altLang="zh-CN" sz="2000" dirty="0">
                  <a:solidFill>
                    <a:srgbClr val="44546A"/>
                  </a:solidFill>
                  <a:latin typeface="Times New Roman" panose="02020603050405020304" pitchFamily="18" charset="0"/>
                  <a:cs typeface="Times New Roman" panose="02020603050405020304" pitchFamily="18" charset="0"/>
                </a:rPr>
                <a:t>98</a:t>
              </a:r>
              <a:r>
                <a:rPr lang="zh-CN" altLang="en-US" sz="2000" dirty="0">
                  <a:solidFill>
                    <a:srgbClr val="44546A"/>
                  </a:solidFill>
                  <a:latin typeface="Times New Roman" panose="02020603050405020304" pitchFamily="18" charset="0"/>
                  <a:cs typeface="Times New Roman" panose="02020603050405020304" pitchFamily="18" charset="0"/>
                </a:rPr>
                <a:t>英语：</a:t>
              </a:r>
              <a:r>
                <a:rPr lang="en-US" altLang="zh-CN" sz="2000" dirty="0">
                  <a:solidFill>
                    <a:srgbClr val="44546A"/>
                  </a:solidFill>
                  <a:latin typeface="Times New Roman" panose="02020603050405020304" pitchFamily="18" charset="0"/>
                  <a:cs typeface="Times New Roman" panose="02020603050405020304" pitchFamily="18" charset="0"/>
                </a:rPr>
                <a:t>88</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刚刚删除的元素为：</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en-US" altLang="zh-CN" sz="2000" dirty="0">
                  <a:solidFill>
                    <a:srgbClr val="44546A"/>
                  </a:solidFill>
                  <a:latin typeface="Times New Roman" panose="02020603050405020304" pitchFamily="18" charset="0"/>
                  <a:cs typeface="Times New Roman" panose="02020603050405020304" pitchFamily="18" charset="0"/>
                </a:rPr>
                <a:t>1010002 </a:t>
              </a:r>
              <a:r>
                <a:rPr lang="zh-CN" altLang="en-US" sz="2000" dirty="0">
                  <a:solidFill>
                    <a:srgbClr val="44546A"/>
                  </a:solidFill>
                  <a:latin typeface="Times New Roman" panose="02020603050405020304" pitchFamily="18" charset="0"/>
                  <a:cs typeface="Times New Roman" panose="02020603050405020304" pitchFamily="18" charset="0"/>
                </a:rPr>
                <a:t>杨宗保</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语文：</a:t>
              </a:r>
              <a:r>
                <a:rPr lang="en-US" altLang="zh-CN" sz="2000" dirty="0">
                  <a:solidFill>
                    <a:srgbClr val="44546A"/>
                  </a:solidFill>
                  <a:latin typeface="Times New Roman" panose="02020603050405020304" pitchFamily="18" charset="0"/>
                  <a:cs typeface="Times New Roman" panose="02020603050405020304" pitchFamily="18" charset="0"/>
                </a:rPr>
                <a:t>95</a:t>
              </a:r>
              <a:r>
                <a:rPr lang="zh-CN" altLang="en-US" sz="2000" dirty="0">
                  <a:solidFill>
                    <a:srgbClr val="44546A"/>
                  </a:solidFill>
                  <a:latin typeface="Times New Roman" panose="02020603050405020304" pitchFamily="18" charset="0"/>
                  <a:cs typeface="Times New Roman" panose="02020603050405020304" pitchFamily="18" charset="0"/>
                </a:rPr>
                <a:t>数学：</a:t>
              </a:r>
              <a:r>
                <a:rPr lang="en-US" altLang="zh-CN" sz="2000" dirty="0">
                  <a:solidFill>
                    <a:srgbClr val="44546A"/>
                  </a:solidFill>
                  <a:latin typeface="Times New Roman" panose="02020603050405020304" pitchFamily="18" charset="0"/>
                  <a:cs typeface="Times New Roman" panose="02020603050405020304" pitchFamily="18" charset="0"/>
                </a:rPr>
                <a:t>98</a:t>
              </a:r>
              <a:r>
                <a:rPr lang="zh-CN" altLang="en-US" sz="2000" dirty="0">
                  <a:solidFill>
                    <a:srgbClr val="44546A"/>
                  </a:solidFill>
                  <a:latin typeface="Times New Roman" panose="02020603050405020304" pitchFamily="18" charset="0"/>
                  <a:cs typeface="Times New Roman" panose="02020603050405020304" pitchFamily="18" charset="0"/>
                </a:rPr>
                <a:t>英语：</a:t>
              </a:r>
              <a:r>
                <a:rPr lang="en-US" altLang="zh-CN" sz="2000" dirty="0">
                  <a:solidFill>
                    <a:srgbClr val="44546A"/>
                  </a:solidFill>
                  <a:latin typeface="Times New Roman" panose="02020603050405020304" pitchFamily="18" charset="0"/>
                  <a:cs typeface="Times New Roman" panose="02020603050405020304" pitchFamily="18" charset="0"/>
                </a:rPr>
                <a:t>88</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当前表的长度为：</a:t>
              </a:r>
              <a:r>
                <a:rPr lang="en-US" altLang="zh-CN" sz="2000" dirty="0">
                  <a:solidFill>
                    <a:srgbClr val="44546A"/>
                  </a:solidFill>
                  <a:latin typeface="Times New Roman" panose="02020603050405020304" pitchFamily="18" charset="0"/>
                  <a:cs typeface="Times New Roman" panose="02020603050405020304" pitchFamily="18" charset="0"/>
                </a:rPr>
                <a:t>1</a:t>
              </a:r>
              <a:endParaRPr lang="en-US" altLang="zh-CN"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当前表的元素为：</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en-US" altLang="zh-CN" sz="2000" dirty="0">
                  <a:solidFill>
                    <a:srgbClr val="44546A"/>
                  </a:solidFill>
                  <a:latin typeface="Times New Roman" panose="02020603050405020304" pitchFamily="18" charset="0"/>
                  <a:cs typeface="Times New Roman" panose="02020603050405020304" pitchFamily="18" charset="0"/>
                </a:rPr>
                <a:t>1010001 </a:t>
              </a:r>
              <a:r>
                <a:rPr lang="zh-CN" altLang="en-US" sz="2000" dirty="0">
                  <a:solidFill>
                    <a:srgbClr val="44546A"/>
                  </a:solidFill>
                  <a:latin typeface="Times New Roman" panose="02020603050405020304" pitchFamily="18" charset="0"/>
                  <a:cs typeface="Times New Roman" panose="02020603050405020304" pitchFamily="18" charset="0"/>
                </a:rPr>
                <a:t>杨六郎</a:t>
              </a:r>
              <a:endParaRPr lang="zh-CN" altLang="en-US" sz="2000" dirty="0">
                <a:solidFill>
                  <a:srgbClr val="44546A"/>
                </a:solidFill>
                <a:latin typeface="Times New Roman" panose="02020603050405020304" pitchFamily="18" charset="0"/>
                <a:cs typeface="Times New Roman" panose="02020603050405020304" pitchFamily="18" charset="0"/>
              </a:endParaRPr>
            </a:p>
            <a:p>
              <a:r>
                <a:rPr lang="zh-CN" altLang="en-US" sz="2000" dirty="0">
                  <a:solidFill>
                    <a:srgbClr val="44546A"/>
                  </a:solidFill>
                  <a:latin typeface="Times New Roman" panose="02020603050405020304" pitchFamily="18" charset="0"/>
                  <a:cs typeface="Times New Roman" panose="02020603050405020304" pitchFamily="18" charset="0"/>
                </a:rPr>
                <a:t>语文：</a:t>
              </a:r>
              <a:r>
                <a:rPr lang="en-US" altLang="zh-CN" sz="2000" dirty="0">
                  <a:solidFill>
                    <a:srgbClr val="44546A"/>
                  </a:solidFill>
                  <a:latin typeface="Times New Roman" panose="02020603050405020304" pitchFamily="18" charset="0"/>
                  <a:cs typeface="Times New Roman" panose="02020603050405020304" pitchFamily="18" charset="0"/>
                </a:rPr>
                <a:t>90</a:t>
              </a:r>
              <a:r>
                <a:rPr lang="zh-CN" altLang="en-US" sz="2000" dirty="0">
                  <a:solidFill>
                    <a:srgbClr val="44546A"/>
                  </a:solidFill>
                  <a:latin typeface="Times New Roman" panose="02020603050405020304" pitchFamily="18" charset="0"/>
                  <a:cs typeface="Times New Roman" panose="02020603050405020304" pitchFamily="18" charset="0"/>
                </a:rPr>
                <a:t>数学：</a:t>
              </a:r>
              <a:r>
                <a:rPr lang="en-US" altLang="zh-CN" sz="2000" dirty="0">
                  <a:solidFill>
                    <a:srgbClr val="44546A"/>
                  </a:solidFill>
                  <a:latin typeface="Times New Roman" panose="02020603050405020304" pitchFamily="18" charset="0"/>
                  <a:cs typeface="Times New Roman" panose="02020603050405020304" pitchFamily="18" charset="0"/>
                </a:rPr>
                <a:t>90</a:t>
              </a:r>
              <a:r>
                <a:rPr lang="zh-CN" altLang="en-US" sz="2000" dirty="0">
                  <a:solidFill>
                    <a:srgbClr val="44546A"/>
                  </a:solidFill>
                  <a:latin typeface="Times New Roman" panose="02020603050405020304" pitchFamily="18" charset="0"/>
                  <a:cs typeface="Times New Roman" panose="02020603050405020304" pitchFamily="18" charset="0"/>
                </a:rPr>
                <a:t>英语：</a:t>
              </a:r>
              <a:r>
                <a:rPr lang="en-US" altLang="zh-CN" sz="2000" dirty="0">
                  <a:solidFill>
                    <a:srgbClr val="44546A"/>
                  </a:solidFill>
                  <a:latin typeface="Times New Roman" panose="02020603050405020304" pitchFamily="18" charset="0"/>
                  <a:cs typeface="Times New Roman" panose="02020603050405020304" pitchFamily="18" charset="0"/>
                </a:rPr>
                <a:t>90</a:t>
              </a:r>
              <a:endParaRPr lang="en-US" altLang="zh-CN" sz="2000" dirty="0">
                <a:solidFill>
                  <a:srgbClr val="44546A"/>
                </a:solidFill>
                <a:latin typeface="Times New Roman" panose="02020603050405020304" pitchFamily="18" charset="0"/>
                <a:cs typeface="Times New Roman" panose="02020603050405020304" pitchFamily="18" charset="0"/>
              </a:endParaRPr>
            </a:p>
          </p:txBody>
        </p:sp>
      </p:grpSp>
      <p:grpSp>
        <p:nvGrpSpPr>
          <p:cNvPr id="60" name="组合 77"/>
          <p:cNvGrpSpPr/>
          <p:nvPr/>
        </p:nvGrpSpPr>
        <p:grpSpPr>
          <a:xfrm>
            <a:off x="549001" y="555626"/>
            <a:ext cx="6268412" cy="876848"/>
            <a:chOff x="326687" y="247818"/>
            <a:chExt cx="5462894" cy="725466"/>
          </a:xfrm>
        </p:grpSpPr>
        <p:sp>
          <p:nvSpPr>
            <p:cNvPr id="61"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62" name="组合 81"/>
            <p:cNvGrpSpPr/>
            <p:nvPr/>
          </p:nvGrpSpPr>
          <p:grpSpPr>
            <a:xfrm>
              <a:off x="326687" y="247818"/>
              <a:ext cx="4861582" cy="725466"/>
              <a:chOff x="326687" y="247818"/>
              <a:chExt cx="4861582" cy="725466"/>
            </a:xfrm>
          </p:grpSpPr>
          <p:grpSp>
            <p:nvGrpSpPr>
              <p:cNvPr id="63" name="组合 82"/>
              <p:cNvGrpSpPr/>
              <p:nvPr/>
            </p:nvGrpSpPr>
            <p:grpSpPr>
              <a:xfrm>
                <a:off x="349799" y="247818"/>
                <a:ext cx="4791980" cy="261575"/>
                <a:chOff x="349799" y="247818"/>
                <a:chExt cx="4791980" cy="261575"/>
              </a:xfrm>
            </p:grpSpPr>
            <p:cxnSp>
              <p:nvCxnSpPr>
                <p:cNvPr id="78"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0"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91"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64" name="组合 83"/>
              <p:cNvGrpSpPr/>
              <p:nvPr/>
            </p:nvGrpSpPr>
            <p:grpSpPr>
              <a:xfrm>
                <a:off x="349799" y="711709"/>
                <a:ext cx="4815092" cy="261575"/>
                <a:chOff x="358852" y="925118"/>
                <a:chExt cx="4815092" cy="261575"/>
              </a:xfrm>
            </p:grpSpPr>
            <p:cxnSp>
              <p:nvCxnSpPr>
                <p:cNvPr id="71"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77"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65" name="组合 84"/>
              <p:cNvGrpSpPr/>
              <p:nvPr/>
            </p:nvGrpSpPr>
            <p:grpSpPr>
              <a:xfrm>
                <a:off x="5138963" y="489126"/>
                <a:ext cx="49306" cy="329693"/>
                <a:chOff x="5138963" y="489126"/>
                <a:chExt cx="49306" cy="329693"/>
              </a:xfrm>
            </p:grpSpPr>
            <p:sp>
              <p:nvSpPr>
                <p:cNvPr id="69"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70"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66" name="组合 85"/>
              <p:cNvGrpSpPr/>
              <p:nvPr/>
            </p:nvGrpSpPr>
            <p:grpSpPr>
              <a:xfrm>
                <a:off x="326687" y="399838"/>
                <a:ext cx="49306" cy="329693"/>
                <a:chOff x="5138963" y="489126"/>
                <a:chExt cx="49306" cy="329693"/>
              </a:xfrm>
            </p:grpSpPr>
            <p:sp>
              <p:nvSpPr>
                <p:cNvPr id="67"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68"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ipe(left)">
                                      <p:cBhvr>
                                        <p:cTn id="7" dur="500"/>
                                        <p:tgtEl>
                                          <p:spTgt spid="6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3"/>
                                        </p:tgtEl>
                                        <p:attrNameLst>
                                          <p:attrName>style.visibility</p:attrName>
                                        </p:attrNameLst>
                                      </p:cBhvr>
                                      <p:to>
                                        <p:strVal val="visible"/>
                                      </p:to>
                                    </p:set>
                                    <p:animEffect transition="in" filter="wipe(left)">
                                      <p:cBhvr>
                                        <p:cTn id="11"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672450" y="2865328"/>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280889" y="3357719"/>
              <a:ext cx="1210588" cy="707886"/>
            </a:xfrm>
            <a:prstGeom prst="rect">
              <a:avLst/>
            </a:prstGeom>
          </p:spPr>
          <p:txBody>
            <a:bodyPr wrap="none">
              <a:spAutoFit/>
            </a:bodyPr>
            <a:lstStyle/>
            <a:p>
              <a:r>
                <a:rPr lang="zh-CN" altLang="en-US" sz="4000" dirty="0">
                  <a:solidFill>
                    <a:srgbClr val="0070C0"/>
                  </a:solidFill>
                  <a:latin typeface="+mn-ea"/>
                </a:rPr>
                <a:t>提示</a:t>
              </a:r>
              <a:endParaRPr lang="zh-CN" altLang="en-US" sz="4000" dirty="0"/>
            </a:p>
          </p:txBody>
        </p:sp>
      </p:grpSp>
      <p:sp>
        <p:nvSpPr>
          <p:cNvPr id="79" name="矩形 2"/>
          <p:cNvSpPr/>
          <p:nvPr/>
        </p:nvSpPr>
        <p:spPr>
          <a:xfrm>
            <a:off x="2184915" y="2307923"/>
            <a:ext cx="9334635" cy="3221078"/>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2639719" y="2849393"/>
            <a:ext cx="8720111" cy="215803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面对较为复杂的顺序表应用问题，首先根据数据元素的特点将其抽象成类，如上例中的</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类；然后，就可以复用</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LinearList.h</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文件，实现以复杂数据类型为元素的线性表对应用问题的求解。</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104" name="组合 77"/>
          <p:cNvGrpSpPr/>
          <p:nvPr/>
        </p:nvGrpSpPr>
        <p:grpSpPr>
          <a:xfrm>
            <a:off x="549001" y="555626"/>
            <a:ext cx="6268412" cy="876848"/>
            <a:chOff x="326687" y="247818"/>
            <a:chExt cx="5462894" cy="725466"/>
          </a:xfrm>
        </p:grpSpPr>
        <p:sp>
          <p:nvSpPr>
            <p:cNvPr id="105" name="文本框 80"/>
            <p:cNvSpPr txBox="1"/>
            <p:nvPr/>
          </p:nvSpPr>
          <p:spPr bwMode="auto">
            <a:xfrm>
              <a:off x="729429" y="390688"/>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复杂数据元素顺序表的应用问题</a:t>
              </a:r>
              <a:endParaRPr lang="zh-CN" altLang="en-US" sz="2400" kern="0" dirty="0">
                <a:solidFill>
                  <a:srgbClr val="0070C0"/>
                </a:solidFill>
                <a:latin typeface="+mj-ea"/>
                <a:ea typeface="+mj-ea"/>
              </a:endParaRPr>
            </a:p>
          </p:txBody>
        </p:sp>
        <p:grpSp>
          <p:nvGrpSpPr>
            <p:cNvPr id="106" name="组合 81"/>
            <p:cNvGrpSpPr/>
            <p:nvPr/>
          </p:nvGrpSpPr>
          <p:grpSpPr>
            <a:xfrm>
              <a:off x="326687" y="247818"/>
              <a:ext cx="4861582" cy="725466"/>
              <a:chOff x="326687" y="247818"/>
              <a:chExt cx="4861582" cy="725466"/>
            </a:xfrm>
          </p:grpSpPr>
          <p:grpSp>
            <p:nvGrpSpPr>
              <p:cNvPr id="107" name="组合 82"/>
              <p:cNvGrpSpPr/>
              <p:nvPr/>
            </p:nvGrpSpPr>
            <p:grpSpPr>
              <a:xfrm>
                <a:off x="349799" y="247818"/>
                <a:ext cx="4791980" cy="261575"/>
                <a:chOff x="349799" y="247818"/>
                <a:chExt cx="4791980" cy="261575"/>
              </a:xfrm>
            </p:grpSpPr>
            <p:cxnSp>
              <p:nvCxnSpPr>
                <p:cNvPr id="122"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127"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108" name="组合 83"/>
              <p:cNvGrpSpPr/>
              <p:nvPr/>
            </p:nvGrpSpPr>
            <p:grpSpPr>
              <a:xfrm>
                <a:off x="349799" y="711709"/>
                <a:ext cx="4815092" cy="261575"/>
                <a:chOff x="358852" y="925118"/>
                <a:chExt cx="4815092" cy="261575"/>
              </a:xfrm>
            </p:grpSpPr>
            <p:cxnSp>
              <p:nvCxnSpPr>
                <p:cNvPr id="115"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121"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109" name="组合 84"/>
              <p:cNvGrpSpPr/>
              <p:nvPr/>
            </p:nvGrpSpPr>
            <p:grpSpPr>
              <a:xfrm>
                <a:off x="5138963" y="489126"/>
                <a:ext cx="49306" cy="329693"/>
                <a:chOff x="5138963" y="489126"/>
                <a:chExt cx="49306" cy="329693"/>
              </a:xfrm>
            </p:grpSpPr>
            <p:sp>
              <p:nvSpPr>
                <p:cNvPr id="113"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114"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110" name="组合 85"/>
              <p:cNvGrpSpPr/>
              <p:nvPr/>
            </p:nvGrpSpPr>
            <p:grpSpPr>
              <a:xfrm>
                <a:off x="326687" y="399838"/>
                <a:ext cx="49306" cy="329693"/>
                <a:chOff x="5138963" y="489126"/>
                <a:chExt cx="49306" cy="329693"/>
              </a:xfrm>
            </p:grpSpPr>
            <p:sp>
              <p:nvSpPr>
                <p:cNvPr id="111"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112"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4" fill="hold" grpId="0" nodeType="afterEffect">
                                  <p:stCondLst>
                                    <p:cond delay="0"/>
                                  </p:stCondLst>
                                  <p:childTnLst>
                                    <p:set>
                                      <p:cBhvr>
                                        <p:cTn id="20" dur="1" fill="hold">
                                          <p:stCondLst>
                                            <p:cond delay="0"/>
                                          </p:stCondLst>
                                        </p:cTn>
                                        <p:tgtEl>
                                          <p:spTgt spid="80"/>
                                        </p:tgtEl>
                                        <p:attrNameLst>
                                          <p:attrName>style.visibility</p:attrName>
                                        </p:attrNameLst>
                                      </p:cBhvr>
                                      <p:to>
                                        <p:strVal val="visible"/>
                                      </p:to>
                                    </p:set>
                                    <p:animEffect transition="in" filter="wipe(down)">
                                      <p:cBhvr>
                                        <p:cTn id="2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通过前面的两个例子，请同学们思考，如何站在巨人的肩膀上（基于已有的数据结构类模板，完成自己的工作）？</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Answer</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pitchFamily="34" charset="-122"/>
                <a:ea typeface="微软雅黑" panose="020B0503020204020204" pitchFamily="34" charset="-122"/>
                <a:sym typeface="微软雅黑" panose="020B0503020204020204" pitchFamily="34" charset="-122"/>
              </a:rPr>
              <a:t>Open Question is only supported on Version 2.0 or newer.</a:t>
            </a:r>
            <a:endParaRPr lang="zh-CN" altLang="en-US" sz="1600">
              <a:solidFill>
                <a:srgbClr val="F84F41"/>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 name="Group 8"/>
          <p:cNvGrpSpPr/>
          <p:nvPr>
            <p:custDataLst>
              <p:tags r:id="rId4"/>
            </p:custDataLst>
          </p:nvPr>
        </p:nvGrpSpPr>
        <p:grpSpPr>
          <a:xfrm>
            <a:off x="0" y="0"/>
            <a:ext cx="12192000" cy="635000"/>
            <a:chOff x="0" y="0"/>
            <a:chExt cx="12192000" cy="635000"/>
          </a:xfrm>
        </p:grpSpPr>
        <p:sp>
          <p:nvSpPr>
            <p:cNvPr id="5"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主观题</a:t>
              </a:r>
              <a:endParaRPr lang="en-US"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10分</a:t>
              </a:r>
              <a:endParaRPr lang="en-US" altLang="zh-CN" sz="200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grpSp>
      <p:pic>
        <p:nvPicPr>
          <p:cNvPr id="2" name="Picture 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660730" y="2252100"/>
            <a:ext cx="8881177" cy="4081118"/>
          </a:xfrm>
          <a:prstGeom prst="rect">
            <a:avLst/>
          </a:prstGeom>
        </p:spPr>
        <p:txBody>
          <a:bodyPr wrap="square">
            <a:spAutoFit/>
          </a:bodyPr>
          <a:lstStyle/>
          <a:p>
            <a:pPr marL="342900" indent="-342900" algn="just">
              <a:lnSpc>
                <a:spcPct val="120000"/>
              </a:lnSpc>
              <a:buFont typeface="Wingdings" panose="05000000000000000000" pitchFamily="2" charset="2"/>
              <a:buChar char="u"/>
            </a:pPr>
            <a:r>
              <a:rPr lang="zh-CN" altLang="en-US" sz="2400" dirty="0">
                <a:latin typeface="Times New Roman" panose="02020603050405020304" pitchFamily="18" charset="0"/>
                <a:cs typeface="Times New Roman" panose="02020603050405020304" pitchFamily="18" charset="0"/>
              </a:rPr>
              <a:t>顺序表具有简单、存储密度大、空间利用率高、存储效率高等优点。</a:t>
            </a:r>
            <a:endParaRPr lang="en-US" altLang="zh-CN" sz="2400" dirty="0">
              <a:latin typeface="Times New Roman" panose="02020603050405020304" pitchFamily="18" charset="0"/>
              <a:cs typeface="Times New Roman" panose="02020603050405020304" pitchFamily="18" charset="0"/>
            </a:endParaRPr>
          </a:p>
          <a:p>
            <a:pPr marL="342900" indent="-342900" algn="just">
              <a:lnSpc>
                <a:spcPct val="120000"/>
              </a:lnSpc>
              <a:buFont typeface="Wingdings" panose="05000000000000000000" pitchFamily="2" charset="2"/>
              <a:buChar char="u"/>
            </a:pPr>
            <a:r>
              <a:rPr lang="zh-CN" altLang="en-US" sz="2400" dirty="0">
                <a:latin typeface="Times New Roman" panose="02020603050405020304" pitchFamily="18" charset="0"/>
                <a:cs typeface="Times New Roman" panose="02020603050405020304" pitchFamily="18" charset="0"/>
              </a:rPr>
              <a:t>在顺序表中进行插入与删除操作时，往往需要移动大量的数据元素，浪费时间；</a:t>
            </a:r>
            <a:endParaRPr lang="en-US" altLang="zh-CN" sz="2400" dirty="0">
              <a:latin typeface="Times New Roman" panose="02020603050405020304" pitchFamily="18" charset="0"/>
              <a:cs typeface="Times New Roman" panose="02020603050405020304" pitchFamily="18" charset="0"/>
            </a:endParaRPr>
          </a:p>
          <a:p>
            <a:pPr marL="342900" indent="-342900" algn="just">
              <a:lnSpc>
                <a:spcPct val="120000"/>
              </a:lnSpc>
              <a:buFont typeface="Wingdings" panose="05000000000000000000" pitchFamily="2" charset="2"/>
              <a:buChar char="u"/>
            </a:pPr>
            <a:r>
              <a:rPr lang="zh-CN" altLang="en-US" sz="2400" dirty="0">
                <a:latin typeface="Times New Roman" panose="02020603050405020304" pitchFamily="18" charset="0"/>
                <a:cs typeface="Times New Roman" panose="02020603050405020304" pitchFamily="18" charset="0"/>
              </a:rPr>
              <a:t>在实际应用中由于顺序表的长度不好估计，往往需要为顺序表分配足够大的内存空间，造成浪费。</a:t>
            </a:r>
            <a:endParaRPr lang="en-US" altLang="zh-CN" sz="2400" dirty="0">
              <a:latin typeface="Times New Roman" panose="02020603050405020304" pitchFamily="18" charset="0"/>
              <a:cs typeface="Times New Roman" panose="02020603050405020304" pitchFamily="18" charset="0"/>
            </a:endParaRPr>
          </a:p>
          <a:p>
            <a:pPr algn="just">
              <a:lnSpc>
                <a:spcPct val="120000"/>
              </a:lnSpc>
            </a:pPr>
            <a:r>
              <a:rPr lang="zh-CN" altLang="en-US" sz="2400" dirty="0">
                <a:latin typeface="Times New Roman" panose="02020603050405020304" pitchFamily="18" charset="0"/>
                <a:cs typeface="Times New Roman" panose="02020603050405020304" pitchFamily="18" charset="0"/>
              </a:rPr>
              <a:t>所以，对于元素变动频繁、长度变化较大的线性表，不宜采用顺序存储结构，而适合采用接下来要学习的链式存储结构。</a:t>
            </a:r>
            <a:endParaRPr lang="zh-CN" altLang="en-US" sz="2400" dirty="0">
              <a:latin typeface="Times New Roman" panose="02020603050405020304" pitchFamily="18" charset="0"/>
              <a:cs typeface="Times New Roman" panose="02020603050405020304" pitchFamily="18" charset="0"/>
            </a:endParaRPr>
          </a:p>
          <a:p>
            <a:pPr algn="just">
              <a:lnSpc>
                <a:spcPct val="120000"/>
              </a:lnSpc>
            </a:pPr>
            <a:endParaRPr lang="zh-CN" altLang="en-US" sz="2400" dirty="0">
              <a:latin typeface="Times New Roman" panose="02020603050405020304" pitchFamily="18" charset="0"/>
              <a:cs typeface="Times New Roman" panose="02020603050405020304" pitchFamily="18" charset="0"/>
            </a:endParaRPr>
          </a:p>
        </p:txBody>
      </p:sp>
      <p:grpSp>
        <p:nvGrpSpPr>
          <p:cNvPr id="34" name="组合 33"/>
          <p:cNvGrpSpPr/>
          <p:nvPr/>
        </p:nvGrpSpPr>
        <p:grpSpPr>
          <a:xfrm>
            <a:off x="1350641" y="1893972"/>
            <a:ext cx="9490719" cy="4311654"/>
            <a:chOff x="1584402" y="1903846"/>
            <a:chExt cx="9062674" cy="3823037"/>
          </a:xfrm>
        </p:grpSpPr>
        <p:grpSp>
          <p:nvGrpSpPr>
            <p:cNvPr id="35" name="组合 34"/>
            <p:cNvGrpSpPr/>
            <p:nvPr/>
          </p:nvGrpSpPr>
          <p:grpSpPr>
            <a:xfrm>
              <a:off x="1584402" y="3589771"/>
              <a:ext cx="9062674" cy="2137112"/>
              <a:chOff x="1584402" y="3589771"/>
              <a:chExt cx="9062674" cy="2137112"/>
            </a:xfrm>
          </p:grpSpPr>
          <p:sp>
            <p:nvSpPr>
              <p:cNvPr id="46" name="任意多边形: 形状 4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1" name="任意多边形: 形状 5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形状 5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p:nvGrpSpPr>
          <p:grpSpPr>
            <a:xfrm flipH="1" flipV="1">
              <a:off x="1584402" y="1903846"/>
              <a:ext cx="9062674" cy="2137112"/>
              <a:chOff x="1584402" y="3589771"/>
              <a:chExt cx="9062674" cy="2137112"/>
            </a:xfrm>
          </p:grpSpPr>
          <p:sp>
            <p:nvSpPr>
              <p:cNvPr id="37" name="任意多边形: 形状 3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3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2" name="任意多边形: 形状 4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任意多边形: 形状 4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9" name="组合 77"/>
          <p:cNvGrpSpPr/>
          <p:nvPr/>
        </p:nvGrpSpPr>
        <p:grpSpPr>
          <a:xfrm>
            <a:off x="549001" y="555626"/>
            <a:ext cx="4617092" cy="876848"/>
            <a:chOff x="326687" y="247818"/>
            <a:chExt cx="5717947" cy="725466"/>
          </a:xfrm>
        </p:grpSpPr>
        <p:sp>
          <p:nvSpPr>
            <p:cNvPr id="80" name="文本框 80"/>
            <p:cNvSpPr txBox="1"/>
            <p:nvPr/>
          </p:nvSpPr>
          <p:spPr bwMode="auto">
            <a:xfrm>
              <a:off x="984483" y="390688"/>
              <a:ext cx="5060151"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j-ea"/>
                  <a:ea typeface="+mj-ea"/>
                </a:rPr>
                <a:t>顺序表的特点和问题</a:t>
              </a:r>
              <a:endParaRPr lang="zh-CN" altLang="en-US" sz="2400" kern="0" dirty="0">
                <a:solidFill>
                  <a:srgbClr val="0070C0"/>
                </a:solidFill>
                <a:latin typeface="+mj-ea"/>
                <a:ea typeface="+mj-ea"/>
              </a:endParaRPr>
            </a:p>
          </p:txBody>
        </p:sp>
        <p:grpSp>
          <p:nvGrpSpPr>
            <p:cNvPr id="81" name="组合 81"/>
            <p:cNvGrpSpPr/>
            <p:nvPr/>
          </p:nvGrpSpPr>
          <p:grpSpPr>
            <a:xfrm>
              <a:off x="326687" y="247818"/>
              <a:ext cx="4861582" cy="725466"/>
              <a:chOff x="326687" y="247818"/>
              <a:chExt cx="4861582" cy="725466"/>
            </a:xfrm>
          </p:grpSpPr>
          <p:grpSp>
            <p:nvGrpSpPr>
              <p:cNvPr id="82" name="组合 82"/>
              <p:cNvGrpSpPr/>
              <p:nvPr/>
            </p:nvGrpSpPr>
            <p:grpSpPr>
              <a:xfrm>
                <a:off x="349799" y="247818"/>
                <a:ext cx="4791980" cy="261575"/>
                <a:chOff x="349799" y="247818"/>
                <a:chExt cx="4791980" cy="261575"/>
              </a:xfrm>
            </p:grpSpPr>
            <p:cxnSp>
              <p:nvCxnSpPr>
                <p:cNvPr id="97"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1" name="任意多边形: 形状 29"/>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j-lt"/>
                  </a:endParaRPr>
                </a:p>
              </p:txBody>
            </p:sp>
            <p:sp>
              <p:nvSpPr>
                <p:cNvPr id="102" name="任意多边形: 形状 30"/>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3" name="组合 83"/>
              <p:cNvGrpSpPr/>
              <p:nvPr/>
            </p:nvGrpSpPr>
            <p:grpSpPr>
              <a:xfrm>
                <a:off x="349799" y="711709"/>
                <a:ext cx="4815092" cy="261575"/>
                <a:chOff x="358852" y="925118"/>
                <a:chExt cx="4815092" cy="261575"/>
              </a:xfrm>
            </p:grpSpPr>
            <p:cxnSp>
              <p:nvCxnSpPr>
                <p:cNvPr id="90"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5" name="任意多边形: 形状 23"/>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j-lt"/>
                  </a:endParaRPr>
                </a:p>
              </p:txBody>
            </p:sp>
            <p:sp>
              <p:nvSpPr>
                <p:cNvPr id="96" name="任意多边形: 形状 24"/>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j-lt"/>
                  </a:endParaRPr>
                </a:p>
              </p:txBody>
            </p:sp>
          </p:grpSp>
          <p:grpSp>
            <p:nvGrpSpPr>
              <p:cNvPr id="84" name="组合 84"/>
              <p:cNvGrpSpPr/>
              <p:nvPr/>
            </p:nvGrpSpPr>
            <p:grpSpPr>
              <a:xfrm>
                <a:off x="5138963" y="489126"/>
                <a:ext cx="49306" cy="329693"/>
                <a:chOff x="5138963" y="489126"/>
                <a:chExt cx="49306" cy="329693"/>
              </a:xfrm>
            </p:grpSpPr>
            <p:sp>
              <p:nvSpPr>
                <p:cNvPr id="88"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9"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nvGrpSpPr>
              <p:cNvPr id="85" name="组合 85"/>
              <p:cNvGrpSpPr/>
              <p:nvPr/>
            </p:nvGrpSpPr>
            <p:grpSpPr>
              <a:xfrm>
                <a:off x="326687" y="399838"/>
                <a:ext cx="49306" cy="329693"/>
                <a:chOff x="5138963" y="489126"/>
                <a:chExt cx="49306" cy="329693"/>
              </a:xfrm>
            </p:grpSpPr>
            <p:sp>
              <p:nvSpPr>
                <p:cNvPr id="86"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sp>
              <p:nvSpPr>
                <p:cNvPr id="87"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left)">
                                      <p:cBhvr>
                                        <p:cTn id="7" dur="500"/>
                                        <p:tgtEl>
                                          <p:spTgt spid="7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33">
                                            <p:txEl>
                                              <p:pRg st="0" end="0"/>
                                            </p:txEl>
                                          </p:spTgt>
                                        </p:tgtEl>
                                        <p:attrNameLst>
                                          <p:attrName>style.visibility</p:attrName>
                                        </p:attrNameLst>
                                      </p:cBhvr>
                                      <p:to>
                                        <p:strVal val="visible"/>
                                      </p:to>
                                    </p:set>
                                    <p:anim calcmode="lin" valueType="num">
                                      <p:cBhvr additive="base">
                                        <p:cTn id="15"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3">
                                            <p:txEl>
                                              <p:pRg st="1" end="1"/>
                                            </p:txEl>
                                          </p:spTgt>
                                        </p:tgtEl>
                                        <p:attrNameLst>
                                          <p:attrName>style.visibility</p:attrName>
                                        </p:attrNameLst>
                                      </p:cBhvr>
                                      <p:to>
                                        <p:strVal val="visible"/>
                                      </p:to>
                                    </p:set>
                                    <p:anim calcmode="lin" valueType="num">
                                      <p:cBhvr additive="base">
                                        <p:cTn id="21" dur="500" fill="hold"/>
                                        <p:tgtEl>
                                          <p:spTgt spid="33">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3">
                                            <p:txEl>
                                              <p:pRg st="2" end="2"/>
                                            </p:txEl>
                                          </p:spTgt>
                                        </p:tgtEl>
                                        <p:attrNameLst>
                                          <p:attrName>style.visibility</p:attrName>
                                        </p:attrNameLst>
                                      </p:cBhvr>
                                      <p:to>
                                        <p:strVal val="visible"/>
                                      </p:to>
                                    </p:set>
                                    <p:anim calcmode="lin" valueType="num">
                                      <p:cBhvr additive="base">
                                        <p:cTn id="27" dur="500" fill="hold"/>
                                        <p:tgtEl>
                                          <p:spTgt spid="33">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3">
                                            <p:txEl>
                                              <p:pRg st="3" end="3"/>
                                            </p:txEl>
                                          </p:spTgt>
                                        </p:tgtEl>
                                        <p:attrNameLst>
                                          <p:attrName>style.visibility</p:attrName>
                                        </p:attrNameLst>
                                      </p:cBhvr>
                                      <p:to>
                                        <p:strVal val="visible"/>
                                      </p:to>
                                    </p:set>
                                    <p:anim calcmode="lin" valueType="num">
                                      <p:cBhvr additive="base">
                                        <p:cTn id="33" dur="500" fill="hold"/>
                                        <p:tgtEl>
                                          <p:spTgt spid="33">
                                            <p:txEl>
                                              <p:pRg st="3" end="3"/>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我们可以基于</a:t>
            </a:r>
            <a:r>
              <a:rPr lang="en-US" altLang="zh-CN"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ADT</a:t>
            </a:r>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，用</a:t>
            </a:r>
            <a:r>
              <a:rPr lang="en-US" altLang="zh-CN"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C++</a:t>
            </a:r>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中的模板类就能对相应的数据结构进行物理处理。</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TextBox 3"/>
          <p:cNvSpPr txBox="1"/>
          <p:nvPr>
            <p:custDataLst>
              <p:tags r:id="rId2"/>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同意</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TextBox 4"/>
          <p:cNvSpPr txBox="1"/>
          <p:nvPr>
            <p:custDataLst>
              <p:tags r:id="rId3"/>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不同意</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Oval 7"/>
          <p:cNvSpPr>
            <a:spLocks noChangeAspect="1"/>
          </p:cNvSpPr>
          <p:nvPr>
            <p:custDataLst>
              <p:tags r:id="rId4"/>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Oval 8"/>
          <p:cNvSpPr>
            <a:spLocks noChangeAspect="1"/>
          </p:cNvSpPr>
          <p:nvPr>
            <p:custDataLst>
              <p:tags r:id="rId5"/>
            </p:custDataLst>
          </p:nvPr>
        </p:nvSpPr>
        <p:spPr>
          <a:xfrm>
            <a:off x="1571625" y="370760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B</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Rounded Rectangle 11"/>
          <p:cNvSpPr/>
          <p:nvPr>
            <p:custDataLst>
              <p:tags r:id="rId6"/>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Submit</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16"/>
          <p:cNvGrpSpPr/>
          <p:nvPr>
            <p:custDataLst>
              <p:tags r:id="rId7"/>
            </p:custDataLst>
          </p:nvPr>
        </p:nvGrpSpPr>
        <p:grpSpPr>
          <a:xfrm>
            <a:off x="0" y="0"/>
            <a:ext cx="12192000" cy="635000"/>
            <a:chOff x="0" y="0"/>
            <a:chExt cx="12192000" cy="635000"/>
          </a:xfrm>
        </p:grpSpPr>
        <p:sp>
          <p:nvSpPr>
            <p:cNvPr id="13" name="TitleBackground"/>
            <p:cNvSpPr/>
            <p:nvPr>
              <p:custDataLst>
                <p:tags r:id="rId8"/>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9"/>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0"/>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投票</a:t>
              </a:r>
              <a:endParaRPr lang="zh-CN" altLang="en-US">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TipText"/>
            <p:cNvSpPr txBox="1"/>
            <p:nvPr>
              <p:custDataLst>
                <p:tags r:id="rId11"/>
              </p:custDataLst>
            </p:nvPr>
          </p:nvSpPr>
          <p:spPr>
            <a:xfrm>
              <a:off x="1143000" y="109220"/>
              <a:ext cx="2286000" cy="508000"/>
            </a:xfrm>
            <a:prstGeom prst="rect">
              <a:avLst/>
            </a:prstGeom>
            <a:noFill/>
          </p:spPr>
          <p:txBody>
            <a:bodyPr vert="horz" wrap="none" rtlCol="0" anchor="ctr" anchorCtr="0">
              <a:noAutofit/>
            </a:bodyPr>
            <a:lstStyle/>
            <a:p>
              <a:r>
                <a:rPr lang="zh-CN" altLang="en-US" sz="2000">
                  <a:solidFill>
                    <a:srgbClr val="808080"/>
                  </a:solidFill>
                  <a:latin typeface="微软雅黑" panose="020B0503020204020204" pitchFamily="34" charset="-122"/>
                  <a:ea typeface="微软雅黑" panose="020B0503020204020204" pitchFamily="34" charset="-122"/>
                  <a:sym typeface="微软雅黑" panose="020B0503020204020204" pitchFamily="34" charset="-122"/>
                </a:rPr>
                <a:t>最多可选</a:t>
              </a:r>
              <a:r>
                <a:rPr lang="en-US" altLang="zh-CN" sz="2000">
                  <a:solidFill>
                    <a:srgbClr val="808080"/>
                  </a:solidFill>
                  <a:latin typeface="微软雅黑" panose="020B0503020204020204" pitchFamily="34" charset="-122"/>
                  <a:ea typeface="微软雅黑" panose="020B0503020204020204" pitchFamily="34" charset="-122"/>
                  <a:sym typeface="微软雅黑" panose="020B0503020204020204" pitchFamily="34" charset="-122"/>
                </a:rPr>
                <a:t>1</a:t>
              </a:r>
              <a:r>
                <a:rPr lang="zh-CN" altLang="en-US" sz="2000">
                  <a:solidFill>
                    <a:srgbClr val="808080"/>
                  </a:solidFill>
                  <a:latin typeface="微软雅黑" panose="020B0503020204020204" pitchFamily="34" charset="-122"/>
                  <a:ea typeface="微软雅黑" panose="020B0503020204020204" pitchFamily="34" charset="-122"/>
                  <a:sym typeface="微软雅黑" panose="020B0503020204020204" pitchFamily="34" charset="-122"/>
                </a:rPr>
                <a:t>项</a:t>
              </a:r>
              <a:endParaRPr lang="zh-CN" altLang="en-US" sz="2000">
                <a:solidFill>
                  <a:srgbClr val="80808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2" name="Picture 1"/>
          <p:cNvPicPr/>
          <p:nvPr>
            <p:custDataLst>
              <p:tags r:id="rId12"/>
            </p:custDataLst>
          </p:nvPr>
        </p:nvPicPr>
        <p:blipFill>
          <a:blip r:embed="rId13">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4"/>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4294967295"/>
          </p:nvPr>
        </p:nvSpPr>
        <p:spPr>
          <a:xfrm>
            <a:off x="1245326" y="1671911"/>
            <a:ext cx="10251349" cy="1933437"/>
          </a:xfrm>
        </p:spPr>
        <p:txBody>
          <a:bodyPr>
            <a:normAutofit fontScale="77500" lnSpcReduction="20000"/>
          </a:bodyPr>
          <a:lstStyle/>
          <a:p>
            <a:pPr>
              <a:lnSpc>
                <a:spcPct val="150000"/>
              </a:lnSpc>
              <a:buFont typeface="Wingdings" panose="05000000000000000000" pitchFamily="2" charset="2"/>
              <a:buChar char="Ø"/>
            </a:pP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线性表（</a:t>
            </a:r>
            <a:r>
              <a:rPr lang="en-US" altLang="zh-CN" dirty="0">
                <a:solidFill>
                  <a:schemeClr val="tx1">
                    <a:lumMod val="85000"/>
                    <a:lumOff val="15000"/>
                  </a:schemeClr>
                </a:solidFill>
                <a:latin typeface="Times New Roman" panose="02020603050405020304" pitchFamily="18" charset="0"/>
                <a:cs typeface="Times New Roman" panose="02020603050405020304" pitchFamily="18" charset="0"/>
              </a:rPr>
              <a:t>Linear List</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）是一种最常用、最简单的典型线性数据结构，应用非常广泛。</a:t>
            </a:r>
            <a:r>
              <a:rPr lang="zh-CN" altLang="en-US" dirty="0">
                <a:solidFill>
                  <a:srgbClr val="0070C0"/>
                </a:solidFill>
                <a:latin typeface="Times New Roman" panose="02020603050405020304" pitchFamily="18" charset="0"/>
                <a:cs typeface="Times New Roman" panose="02020603050405020304" pitchFamily="18" charset="0"/>
              </a:rPr>
              <a:t>线性表</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是由</a:t>
            </a:r>
            <a:r>
              <a:rPr lang="en-US" altLang="zh-CN" dirty="0">
                <a:solidFill>
                  <a:schemeClr val="tx1">
                    <a:lumMod val="85000"/>
                    <a:lumOff val="15000"/>
                  </a:schemeClr>
                </a:solidFill>
                <a:latin typeface="Times New Roman" panose="02020603050405020304" pitchFamily="18" charset="0"/>
                <a:cs typeface="Times New Roman" panose="02020603050405020304" pitchFamily="18" charset="0"/>
              </a:rPr>
              <a:t>n(n≥0)</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个数据元素组成的一个有限序列，线性表中数据元素的个数</a:t>
            </a:r>
            <a:r>
              <a:rPr lang="en-US" altLang="zh-CN" dirty="0">
                <a:solidFill>
                  <a:schemeClr val="tx1">
                    <a:lumMod val="85000"/>
                    <a:lumOff val="15000"/>
                  </a:schemeClr>
                </a:solidFill>
                <a:latin typeface="Times New Roman" panose="02020603050405020304" pitchFamily="18" charset="0"/>
                <a:cs typeface="Times New Roman" panose="02020603050405020304" pitchFamily="18" charset="0"/>
              </a:rPr>
              <a:t>n</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称为线性表的</a:t>
            </a:r>
            <a:r>
              <a:rPr lang="zh-CN" altLang="en-US" dirty="0">
                <a:solidFill>
                  <a:srgbClr val="0070C0"/>
                </a:solidFill>
                <a:latin typeface="Times New Roman" panose="02020603050405020304" pitchFamily="18" charset="0"/>
                <a:cs typeface="Times New Roman" panose="02020603050405020304" pitchFamily="18" charset="0"/>
              </a:rPr>
              <a:t>长度。</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当 </a:t>
            </a:r>
            <a:r>
              <a:rPr lang="en-US" altLang="zh-CN" dirty="0">
                <a:solidFill>
                  <a:schemeClr val="tx1">
                    <a:lumMod val="85000"/>
                    <a:lumOff val="15000"/>
                  </a:schemeClr>
                </a:solidFill>
                <a:latin typeface="Times New Roman" panose="02020603050405020304" pitchFamily="18" charset="0"/>
                <a:cs typeface="Times New Roman" panose="02020603050405020304" pitchFamily="18" charset="0"/>
              </a:rPr>
              <a:t>n=0</a:t>
            </a: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时，称为</a:t>
            </a:r>
            <a:r>
              <a:rPr lang="zh-CN" altLang="en-US" dirty="0">
                <a:solidFill>
                  <a:srgbClr val="0070C0"/>
                </a:solidFill>
                <a:latin typeface="Times New Roman" panose="02020603050405020304" pitchFamily="18" charset="0"/>
                <a:cs typeface="Times New Roman" panose="02020603050405020304" pitchFamily="18" charset="0"/>
              </a:rPr>
              <a:t>空表。</a:t>
            </a:r>
            <a:r>
              <a:rPr lang="zh-CN" altLang="en-US" dirty="0">
                <a:solidFill>
                  <a:srgbClr val="FF0000"/>
                </a:solidFill>
                <a:latin typeface="Times New Roman" panose="02020603050405020304" pitchFamily="18" charset="0"/>
                <a:cs typeface="Times New Roman" panose="02020603050405020304" pitchFamily="18" charset="0"/>
              </a:rPr>
              <a:t> </a:t>
            </a:r>
            <a:endParaRPr lang="zh-CN" altLang="en-US" dirty="0">
              <a:solidFill>
                <a:srgbClr val="FF0000"/>
              </a:solidFill>
              <a:latin typeface="Times New Roman" panose="02020603050405020304" pitchFamily="18" charset="0"/>
              <a:cs typeface="Times New Roman" panose="02020603050405020304" pitchFamily="18" charset="0"/>
            </a:endParaRPr>
          </a:p>
          <a:p>
            <a:pPr algn="just">
              <a:lnSpc>
                <a:spcPct val="150000"/>
              </a:lnSpc>
              <a:spcBef>
                <a:spcPts val="0"/>
              </a:spcBef>
              <a:buFont typeface="Wingdings" panose="05000000000000000000" pitchFamily="2" charset="2"/>
              <a:buChar char="Ø"/>
            </a:pPr>
            <a:r>
              <a:rPr lang="zh-CN" altLang="en-US" dirty="0">
                <a:solidFill>
                  <a:schemeClr val="tx1">
                    <a:lumMod val="85000"/>
                    <a:lumOff val="15000"/>
                  </a:schemeClr>
                </a:solidFill>
                <a:latin typeface="Times New Roman" panose="02020603050405020304" pitchFamily="18" charset="0"/>
                <a:cs typeface="Times New Roman" panose="02020603050405020304" pitchFamily="18" charset="0"/>
              </a:rPr>
              <a:t>对于非空线性表，数据元素之间存在一对一的关系，具体特性如下：</a:t>
            </a:r>
            <a:endParaRPr lang="zh-CN" altLang="en-US" dirty="0">
              <a:solidFill>
                <a:schemeClr val="tx1">
                  <a:lumMod val="85000"/>
                  <a:lumOff val="15000"/>
                </a:schemeClr>
              </a:solidFill>
              <a:latin typeface="Times New Roman" panose="02020603050405020304" pitchFamily="18" charset="0"/>
              <a:cs typeface="Times New Roman" panose="02020603050405020304" pitchFamily="18" charset="0"/>
            </a:endParaRPr>
          </a:p>
          <a:p>
            <a:pPr marL="0" indent="0" algn="just">
              <a:lnSpc>
                <a:spcPct val="150000"/>
              </a:lnSpc>
              <a:spcBef>
                <a:spcPts val="0"/>
              </a:spcBef>
              <a:buNone/>
            </a:pPr>
            <a:endParaRPr lang="en-US" altLang="zh-CN" sz="2400" dirty="0">
              <a:solidFill>
                <a:srgbClr val="080808"/>
              </a:solidFill>
              <a:latin typeface="Times New Roman" panose="02020603050405020304" pitchFamily="18" charset="0"/>
              <a:cs typeface="Times New Roman" panose="02020603050405020304" pitchFamily="18" charset="0"/>
            </a:endParaRPr>
          </a:p>
        </p:txBody>
      </p:sp>
      <p:grpSp>
        <p:nvGrpSpPr>
          <p:cNvPr id="6" name="组合 5"/>
          <p:cNvGrpSpPr/>
          <p:nvPr/>
        </p:nvGrpSpPr>
        <p:grpSpPr>
          <a:xfrm>
            <a:off x="549001" y="555626"/>
            <a:ext cx="3997663" cy="876848"/>
            <a:chOff x="326687" y="247818"/>
            <a:chExt cx="5450382" cy="725466"/>
          </a:xfrm>
        </p:grpSpPr>
        <p:sp>
          <p:nvSpPr>
            <p:cNvPr id="8" name="文本框 7"/>
            <p:cNvSpPr txBox="1"/>
            <p:nvPr/>
          </p:nvSpPr>
          <p:spPr bwMode="auto">
            <a:xfrm>
              <a:off x="1878925" y="399838"/>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线性表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grpSp>
        <p:nvGrpSpPr>
          <p:cNvPr id="37" name="组合 36"/>
          <p:cNvGrpSpPr/>
          <p:nvPr/>
        </p:nvGrpSpPr>
        <p:grpSpPr>
          <a:xfrm>
            <a:off x="1031915" y="3677181"/>
            <a:ext cx="3573855" cy="2490828"/>
            <a:chOff x="1057808" y="2416787"/>
            <a:chExt cx="3424261" cy="2386568"/>
          </a:xfrm>
        </p:grpSpPr>
        <p:grpSp>
          <p:nvGrpSpPr>
            <p:cNvPr id="32" name="组合 31"/>
            <p:cNvGrpSpPr/>
            <p:nvPr/>
          </p:nvGrpSpPr>
          <p:grpSpPr>
            <a:xfrm>
              <a:off x="2095500" y="2416787"/>
              <a:ext cx="2386569" cy="2386568"/>
              <a:chOff x="4841875" y="1765300"/>
              <a:chExt cx="2495551" cy="2495550"/>
            </a:xfrm>
          </p:grpSpPr>
          <p:sp>
            <p:nvSpPr>
              <p:cNvPr id="33" name="椭圆 32"/>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4" name="圆: 空心 33"/>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35" name="任意多边形: 形状 34"/>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31" name="矩形 30"/>
            <p:cNvSpPr/>
            <p:nvPr/>
          </p:nvSpPr>
          <p:spPr>
            <a:xfrm>
              <a:off x="1057808" y="3233432"/>
              <a:ext cx="3367629" cy="766724"/>
            </a:xfrm>
            <a:prstGeom prst="rect">
              <a:avLst/>
            </a:prstGeom>
          </p:spPr>
          <p:txBody>
            <a:bodyPr wrap="square">
              <a:spAutoFit/>
            </a:bodyPr>
            <a:lstStyle/>
            <a:p>
              <a:pPr marL="1438275" lvl="1" indent="-457200"/>
              <a:r>
                <a:rPr lang="zh-CN" altLang="en-US" sz="2400" dirty="0"/>
                <a:t>     </a:t>
              </a:r>
              <a:r>
                <a:rPr lang="zh-CN" altLang="en-US" sz="2200" dirty="0">
                  <a:solidFill>
                    <a:schemeClr val="bg1"/>
                  </a:solidFill>
                  <a:latin typeface="微软雅黑" panose="020B0503020204020204" pitchFamily="34" charset="-122"/>
                  <a:ea typeface="微软雅黑" panose="020B0503020204020204" pitchFamily="34" charset="-122"/>
                </a:rPr>
                <a:t>第一个数据元素没有前驱</a:t>
              </a:r>
              <a:endParaRPr lang="zh-CN" altLang="en-US" sz="2200" dirty="0">
                <a:solidFill>
                  <a:schemeClr val="bg1"/>
                </a:solidFill>
                <a:latin typeface="微软雅黑" panose="020B0503020204020204" pitchFamily="34" charset="-122"/>
                <a:ea typeface="微软雅黑" panose="020B0503020204020204" pitchFamily="34" charset="-122"/>
              </a:endParaRPr>
            </a:p>
          </p:txBody>
        </p:sp>
      </p:grpSp>
      <p:grpSp>
        <p:nvGrpSpPr>
          <p:cNvPr id="4" name="组合 3"/>
          <p:cNvGrpSpPr/>
          <p:nvPr/>
        </p:nvGrpSpPr>
        <p:grpSpPr>
          <a:xfrm>
            <a:off x="3564634" y="3700695"/>
            <a:ext cx="3564475" cy="2490828"/>
            <a:chOff x="3564634" y="3700695"/>
            <a:chExt cx="3564475" cy="2490828"/>
          </a:xfrm>
        </p:grpSpPr>
        <p:grpSp>
          <p:nvGrpSpPr>
            <p:cNvPr id="51" name="组合 50"/>
            <p:cNvGrpSpPr/>
            <p:nvPr/>
          </p:nvGrpSpPr>
          <p:grpSpPr>
            <a:xfrm>
              <a:off x="3564634" y="3700695"/>
              <a:ext cx="3564475" cy="2490828"/>
              <a:chOff x="1066795" y="2416787"/>
              <a:chExt cx="3415274" cy="2386568"/>
            </a:xfrm>
          </p:grpSpPr>
          <p:grpSp>
            <p:nvGrpSpPr>
              <p:cNvPr id="52" name="组合 51"/>
              <p:cNvGrpSpPr/>
              <p:nvPr/>
            </p:nvGrpSpPr>
            <p:grpSpPr>
              <a:xfrm>
                <a:off x="2095500" y="2416787"/>
                <a:ext cx="2386569" cy="2386568"/>
                <a:chOff x="4841875" y="1765300"/>
                <a:chExt cx="2495551" cy="2495550"/>
              </a:xfrm>
            </p:grpSpPr>
            <p:sp>
              <p:nvSpPr>
                <p:cNvPr id="54" name="椭圆 53"/>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55" name="圆: 空心 54"/>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56" name="任意多边形: 形状 55"/>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3" name="矩形 52"/>
              <p:cNvSpPr/>
              <p:nvPr/>
            </p:nvSpPr>
            <p:spPr>
              <a:xfrm>
                <a:off x="1066795" y="3190260"/>
                <a:ext cx="3367629" cy="442341"/>
              </a:xfrm>
              <a:prstGeom prst="rect">
                <a:avLst/>
              </a:prstGeom>
            </p:spPr>
            <p:txBody>
              <a:bodyPr wrap="square">
                <a:spAutoFit/>
              </a:bodyPr>
              <a:lstStyle/>
              <a:p>
                <a:pPr marL="1438275" lvl="1" indent="-457200"/>
                <a:r>
                  <a:rPr lang="zh-CN" altLang="en-US" sz="2400" dirty="0"/>
                  <a:t>     </a:t>
                </a:r>
                <a:endParaRPr lang="zh-CN" altLang="en-US" sz="2200" dirty="0">
                  <a:solidFill>
                    <a:schemeClr val="bg1"/>
                  </a:solidFill>
                </a:endParaRPr>
              </a:p>
            </p:txBody>
          </p:sp>
        </p:grpSp>
        <p:sp>
          <p:nvSpPr>
            <p:cNvPr id="2" name="矩形 1"/>
            <p:cNvSpPr/>
            <p:nvPr/>
          </p:nvSpPr>
          <p:spPr>
            <a:xfrm>
              <a:off x="5085716" y="4472931"/>
              <a:ext cx="1595953" cy="1107996"/>
            </a:xfrm>
            <a:prstGeom prst="rect">
              <a:avLst/>
            </a:prstGeom>
          </p:spPr>
          <p:txBody>
            <a:bodyPr wrap="square">
              <a:spAutoFit/>
            </a:bodyPr>
            <a:lstStyle/>
            <a:p>
              <a:pPr marL="0" lvl="1" algn="ctr"/>
              <a:r>
                <a:rPr lang="zh-CN" altLang="en-US" sz="2200" dirty="0">
                  <a:solidFill>
                    <a:schemeClr val="bg1"/>
                  </a:solidFill>
                  <a:latin typeface="微软雅黑" panose="020B0503020204020204" pitchFamily="34" charset="-122"/>
                  <a:ea typeface="微软雅黑" panose="020B0503020204020204" pitchFamily="34" charset="-122"/>
                </a:rPr>
                <a:t>最后一个数据元素没有后继外</a:t>
              </a:r>
              <a:endParaRPr lang="zh-CN" altLang="en-US" sz="2200" dirty="0">
                <a:solidFill>
                  <a:schemeClr val="bg1"/>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6176037" y="3677181"/>
            <a:ext cx="3586064" cy="2490828"/>
            <a:chOff x="6176037" y="3677181"/>
            <a:chExt cx="3586064" cy="2490828"/>
          </a:xfrm>
        </p:grpSpPr>
        <p:grpSp>
          <p:nvGrpSpPr>
            <p:cNvPr id="57" name="组合 56"/>
            <p:cNvGrpSpPr/>
            <p:nvPr/>
          </p:nvGrpSpPr>
          <p:grpSpPr>
            <a:xfrm>
              <a:off x="6197626" y="3677181"/>
              <a:ext cx="3564475" cy="2490828"/>
              <a:chOff x="1066795" y="2416787"/>
              <a:chExt cx="3415274" cy="2386568"/>
            </a:xfrm>
          </p:grpSpPr>
          <p:grpSp>
            <p:nvGrpSpPr>
              <p:cNvPr id="58" name="组合 57"/>
              <p:cNvGrpSpPr/>
              <p:nvPr/>
            </p:nvGrpSpPr>
            <p:grpSpPr>
              <a:xfrm>
                <a:off x="2095500" y="2416787"/>
                <a:ext cx="2386569" cy="2386568"/>
                <a:chOff x="4841875" y="1765300"/>
                <a:chExt cx="2495551" cy="2495550"/>
              </a:xfrm>
            </p:grpSpPr>
            <p:sp>
              <p:nvSpPr>
                <p:cNvPr id="60" name="椭圆 59"/>
                <p:cNvSpPr/>
                <p:nvPr/>
              </p:nvSpPr>
              <p:spPr>
                <a:xfrm>
                  <a:off x="4841875" y="1765300"/>
                  <a:ext cx="2495550" cy="249555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1" name="圆: 空心 60"/>
                <p:cNvSpPr/>
                <p:nvPr/>
              </p:nvSpPr>
              <p:spPr>
                <a:xfrm>
                  <a:off x="4841876" y="1765300"/>
                  <a:ext cx="2495550" cy="2495550"/>
                </a:xfrm>
                <a:prstGeom prst="donut">
                  <a:avLst>
                    <a:gd name="adj" fmla="val 7694"/>
                  </a:avLst>
                </a:prstGeom>
                <a:solidFill>
                  <a:srgbClr val="0BF1F5">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2" name="任意多边形: 形状 61"/>
                <p:cNvSpPr/>
                <p:nvPr/>
              </p:nvSpPr>
              <p:spPr>
                <a:xfrm>
                  <a:off x="4841875" y="1938708"/>
                  <a:ext cx="2495550" cy="2072509"/>
                </a:xfrm>
                <a:custGeom>
                  <a:avLst/>
                  <a:gdLst>
                    <a:gd name="connsiteX0" fmla="*/ 2360307 w 2495550"/>
                    <a:gd name="connsiteY0" fmla="*/ 511483 h 2072509"/>
                    <a:gd name="connsiteX1" fmla="*/ 2397494 w 2495550"/>
                    <a:gd name="connsiteY1" fmla="*/ 588678 h 2072509"/>
                    <a:gd name="connsiteX2" fmla="*/ 2495550 w 2495550"/>
                    <a:gd name="connsiteY2" fmla="*/ 1074368 h 2072509"/>
                    <a:gd name="connsiteX3" fmla="*/ 2041476 w 2495550"/>
                    <a:gd name="connsiteY3" fmla="*/ 2037212 h 2072509"/>
                    <a:gd name="connsiteX4" fmla="*/ 1994274 w 2495550"/>
                    <a:gd name="connsiteY4" fmla="*/ 2072509 h 2072509"/>
                    <a:gd name="connsiteX5" fmla="*/ 1961739 w 2495550"/>
                    <a:gd name="connsiteY5" fmla="*/ 1999909 h 2072509"/>
                    <a:gd name="connsiteX6" fmla="*/ 1992045 w 2495550"/>
                    <a:gd name="connsiteY6" fmla="*/ 1977247 h 2072509"/>
                    <a:gd name="connsiteX7" fmla="*/ 2417839 w 2495550"/>
                    <a:gd name="connsiteY7" fmla="*/ 1074368 h 2072509"/>
                    <a:gd name="connsiteX8" fmla="*/ 2325890 w 2495550"/>
                    <a:gd name="connsiteY8" fmla="*/ 618926 h 2072509"/>
                    <a:gd name="connsiteX9" fmla="*/ 2301802 w 2495550"/>
                    <a:gd name="connsiteY9" fmla="*/ 568923 h 2072509"/>
                    <a:gd name="connsiteX10" fmla="*/ 615470 w 2495550"/>
                    <a:gd name="connsiteY10" fmla="*/ 0 h 2072509"/>
                    <a:gd name="connsiteX11" fmla="*/ 635985 w 2495550"/>
                    <a:gd name="connsiteY11" fmla="*/ 78371 h 2072509"/>
                    <a:gd name="connsiteX12" fmla="*/ 593581 w 2495550"/>
                    <a:gd name="connsiteY12" fmla="*/ 104133 h 2072509"/>
                    <a:gd name="connsiteX13" fmla="*/ 77711 w 2495550"/>
                    <a:gd name="connsiteY13" fmla="*/ 1074368 h 2072509"/>
                    <a:gd name="connsiteX14" fmla="*/ 169661 w 2495550"/>
                    <a:gd name="connsiteY14" fmla="*/ 1529810 h 2072509"/>
                    <a:gd name="connsiteX15" fmla="*/ 202697 w 2495550"/>
                    <a:gd name="connsiteY15" fmla="*/ 1598390 h 2072509"/>
                    <a:gd name="connsiteX16" fmla="*/ 144192 w 2495550"/>
                    <a:gd name="connsiteY16" fmla="*/ 1655829 h 2072509"/>
                    <a:gd name="connsiteX17" fmla="*/ 98057 w 2495550"/>
                    <a:gd name="connsiteY17" fmla="*/ 1560058 h 2072509"/>
                    <a:gd name="connsiteX18" fmla="*/ 0 w 2495550"/>
                    <a:gd name="connsiteY18" fmla="*/ 1074368 h 2072509"/>
                    <a:gd name="connsiteX19" fmla="*/ 550132 w 2495550"/>
                    <a:gd name="connsiteY19" fmla="*/ 39694 h 2072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95550" h="2072509">
                      <a:moveTo>
                        <a:pt x="2360307" y="511483"/>
                      </a:moveTo>
                      <a:lnTo>
                        <a:pt x="2397494" y="588678"/>
                      </a:lnTo>
                      <a:cubicBezTo>
                        <a:pt x="2460635" y="737960"/>
                        <a:pt x="2495550" y="902086"/>
                        <a:pt x="2495550" y="1074368"/>
                      </a:cubicBezTo>
                      <a:cubicBezTo>
                        <a:pt x="2495550" y="1462002"/>
                        <a:pt x="2318791" y="1808352"/>
                        <a:pt x="2041476" y="2037212"/>
                      </a:cubicBezTo>
                      <a:lnTo>
                        <a:pt x="1994274" y="2072509"/>
                      </a:lnTo>
                      <a:lnTo>
                        <a:pt x="1961739" y="1999909"/>
                      </a:lnTo>
                      <a:lnTo>
                        <a:pt x="1992045" y="1977247"/>
                      </a:lnTo>
                      <a:cubicBezTo>
                        <a:pt x="2252088" y="1762640"/>
                        <a:pt x="2417839" y="1437861"/>
                        <a:pt x="2417839" y="1074368"/>
                      </a:cubicBezTo>
                      <a:cubicBezTo>
                        <a:pt x="2417839" y="912816"/>
                        <a:pt x="2385098" y="758911"/>
                        <a:pt x="2325890" y="618926"/>
                      </a:cubicBezTo>
                      <a:lnTo>
                        <a:pt x="2301802" y="568923"/>
                      </a:lnTo>
                      <a:close/>
                      <a:moveTo>
                        <a:pt x="615470" y="0"/>
                      </a:moveTo>
                      <a:lnTo>
                        <a:pt x="635985" y="78371"/>
                      </a:lnTo>
                      <a:lnTo>
                        <a:pt x="593581" y="104133"/>
                      </a:lnTo>
                      <a:cubicBezTo>
                        <a:pt x="282342" y="314401"/>
                        <a:pt x="77711" y="670488"/>
                        <a:pt x="77711" y="1074368"/>
                      </a:cubicBezTo>
                      <a:cubicBezTo>
                        <a:pt x="77711" y="1235920"/>
                        <a:pt x="110452" y="1389826"/>
                        <a:pt x="169661" y="1529810"/>
                      </a:cubicBezTo>
                      <a:lnTo>
                        <a:pt x="202697" y="1598390"/>
                      </a:lnTo>
                      <a:lnTo>
                        <a:pt x="144192" y="1655829"/>
                      </a:lnTo>
                      <a:lnTo>
                        <a:pt x="98057" y="1560058"/>
                      </a:lnTo>
                      <a:cubicBezTo>
                        <a:pt x="34916" y="1410777"/>
                        <a:pt x="0" y="1246650"/>
                        <a:pt x="0" y="1074368"/>
                      </a:cubicBezTo>
                      <a:cubicBezTo>
                        <a:pt x="0" y="643664"/>
                        <a:pt x="218222" y="263928"/>
                        <a:pt x="550132" y="39694"/>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59" name="矩形 58"/>
              <p:cNvSpPr/>
              <p:nvPr/>
            </p:nvSpPr>
            <p:spPr>
              <a:xfrm>
                <a:off x="1066795" y="3190260"/>
                <a:ext cx="3367629" cy="442341"/>
              </a:xfrm>
              <a:prstGeom prst="rect">
                <a:avLst/>
              </a:prstGeom>
            </p:spPr>
            <p:txBody>
              <a:bodyPr wrap="square">
                <a:spAutoFit/>
              </a:bodyPr>
              <a:lstStyle/>
              <a:p>
                <a:pPr marL="1438275" lvl="1" indent="-457200"/>
                <a:r>
                  <a:rPr lang="zh-CN" altLang="en-US" sz="2400" dirty="0"/>
                  <a:t>     </a:t>
                </a:r>
                <a:endParaRPr lang="zh-CN" altLang="en-US" sz="2200" dirty="0">
                  <a:solidFill>
                    <a:schemeClr val="bg1"/>
                  </a:solidFill>
                </a:endParaRPr>
              </a:p>
            </p:txBody>
          </p:sp>
        </p:grpSp>
        <p:sp>
          <p:nvSpPr>
            <p:cNvPr id="3" name="矩形 2"/>
            <p:cNvSpPr/>
            <p:nvPr/>
          </p:nvSpPr>
          <p:spPr>
            <a:xfrm>
              <a:off x="6176037" y="4243270"/>
              <a:ext cx="3435285" cy="1446550"/>
            </a:xfrm>
            <a:prstGeom prst="rect">
              <a:avLst/>
            </a:prstGeom>
          </p:spPr>
          <p:txBody>
            <a:bodyPr wrap="square">
              <a:spAutoFit/>
            </a:bodyPr>
            <a:lstStyle/>
            <a:p>
              <a:pPr marL="1438275" lvl="1" indent="-457200"/>
              <a:r>
                <a:rPr lang="zh-CN" altLang="en-US" sz="2200" dirty="0"/>
                <a:t>      </a:t>
              </a:r>
              <a:r>
                <a:rPr lang="zh-CN" altLang="en-US" sz="2200" dirty="0">
                  <a:solidFill>
                    <a:schemeClr val="bg1"/>
                  </a:solidFill>
                  <a:latin typeface="微软雅黑" panose="020B0503020204020204" pitchFamily="34" charset="-122"/>
                  <a:ea typeface="微软雅黑" panose="020B0503020204020204" pitchFamily="34" charset="-122"/>
                </a:rPr>
                <a:t>其他数据元素都是首尾相接、有且只有一个前驱和后继</a:t>
              </a:r>
              <a:endParaRPr lang="zh-CN" altLang="en-US" sz="22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3315">
                                            <p:txEl>
                                              <p:pRg st="0" end="0"/>
                                            </p:txEl>
                                          </p:spTgt>
                                        </p:tgtEl>
                                        <p:attrNameLst>
                                          <p:attrName>style.visibility</p:attrName>
                                        </p:attrNameLst>
                                      </p:cBhvr>
                                      <p:to>
                                        <p:strVal val="visible"/>
                                      </p:to>
                                    </p:set>
                                    <p:animEffect transition="in" filter="wipe(left)">
                                      <p:cBhvr>
                                        <p:cTn id="11" dur="500"/>
                                        <p:tgtEl>
                                          <p:spTgt spid="1331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3315">
                                            <p:txEl>
                                              <p:pRg st="1" end="1"/>
                                            </p:txEl>
                                          </p:spTgt>
                                        </p:tgtEl>
                                        <p:attrNameLst>
                                          <p:attrName>style.visibility</p:attrName>
                                        </p:attrNameLst>
                                      </p:cBhvr>
                                      <p:to>
                                        <p:strVal val="visible"/>
                                      </p:to>
                                    </p:set>
                                    <p:animEffect transition="in" filter="wipe(left)">
                                      <p:cBhvr>
                                        <p:cTn id="16" dur="500"/>
                                        <p:tgtEl>
                                          <p:spTgt spid="13315">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7"/>
                                        </p:tgtEl>
                                        <p:attrNameLst>
                                          <p:attrName>style.visibility</p:attrName>
                                        </p:attrNameLst>
                                      </p:cBhvr>
                                      <p:to>
                                        <p:strVal val="visible"/>
                                      </p:to>
                                    </p:set>
                                    <p:anim calcmode="lin" valueType="num">
                                      <p:cBhvr additive="base">
                                        <p:cTn id="21" dur="500" fill="hold"/>
                                        <p:tgtEl>
                                          <p:spTgt spid="37"/>
                                        </p:tgtEl>
                                        <p:attrNameLst>
                                          <p:attrName>ppt_x</p:attrName>
                                        </p:attrNameLst>
                                      </p:cBhvr>
                                      <p:tavLst>
                                        <p:tav tm="0">
                                          <p:val>
                                            <p:strVal val="#ppt_x"/>
                                          </p:val>
                                        </p:tav>
                                        <p:tav tm="100000">
                                          <p:val>
                                            <p:strVal val="#ppt_x"/>
                                          </p:val>
                                        </p:tav>
                                      </p:tavLst>
                                    </p:anim>
                                    <p:anim calcmode="lin" valueType="num">
                                      <p:cBhvr additive="base">
                                        <p:cTn id="22"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500" fill="hold"/>
                                        <p:tgtEl>
                                          <p:spTgt spid="5"/>
                                        </p:tgtEl>
                                        <p:attrNameLst>
                                          <p:attrName>ppt_x</p:attrName>
                                        </p:attrNameLst>
                                      </p:cBhvr>
                                      <p:tavLst>
                                        <p:tav tm="0">
                                          <p:val>
                                            <p:strVal val="#ppt_x"/>
                                          </p:val>
                                        </p:tav>
                                        <p:tav tm="100000">
                                          <p:val>
                                            <p:strVal val="#ppt_x"/>
                                          </p:val>
                                        </p:tav>
                                      </p:tavLst>
                                    </p:anim>
                                    <p:anim calcmode="lin" valueType="num">
                                      <p:cBhvr additive="base">
                                        <p:cTn id="3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53149" y="1991593"/>
            <a:ext cx="8201464" cy="2345257"/>
          </a:xfrm>
          <a:prstGeom prst="rect">
            <a:avLst/>
          </a:prstGeom>
          <a:noFill/>
        </p:spPr>
        <p:txBody>
          <a:bodyPr wrap="square" rtlCol="0">
            <a:spAutoFit/>
          </a:bodyPr>
          <a:lstStyle/>
          <a:p>
            <a:pPr marL="342900" indent="-342900">
              <a:lnSpc>
                <a:spcPct val="130000"/>
              </a:lnSpc>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下面的现实问题都可以归为线性表：</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444500">
              <a:lnSpc>
                <a:spcPct val="130000"/>
              </a:lnSpc>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）按学号排序的学生基本情况表；</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444500">
              <a:lnSpc>
                <a:spcPct val="130000"/>
              </a:lnSpc>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）按成绩排序的学生成绩表；</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444500">
              <a:lnSpc>
                <a:spcPct val="130000"/>
              </a:lnSpc>
            </a:pP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3</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）按年收入排序的世界首富等等。</a:t>
            </a:r>
            <a:endPar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endParaRPr>
          </a:p>
          <a:p>
            <a:pPr indent="633730">
              <a:lnSpc>
                <a:spcPct val="90000"/>
              </a:lnSpc>
            </a:pPr>
            <a:endParaRPr lang="en-US" altLang="zh-CN" sz="2400" dirty="0">
              <a:latin typeface="Times New Roman" panose="02020603050405020304" pitchFamily="18" charset="0"/>
              <a:ea typeface="锐字锐线梦想黑简1.0" panose="02010604000000000000"/>
              <a:cs typeface="Times New Roman" panose="02020603050405020304" pitchFamily="18" charset="0"/>
            </a:endParaRPr>
          </a:p>
        </p:txBody>
      </p:sp>
      <p:grpSp>
        <p:nvGrpSpPr>
          <p:cNvPr id="38" name="组合 37"/>
          <p:cNvGrpSpPr/>
          <p:nvPr/>
        </p:nvGrpSpPr>
        <p:grpSpPr>
          <a:xfrm>
            <a:off x="2527785" y="1679227"/>
            <a:ext cx="7837926" cy="2569736"/>
            <a:chOff x="1584402" y="1903846"/>
            <a:chExt cx="9062674" cy="3823037"/>
          </a:xfrm>
        </p:grpSpPr>
        <p:grpSp>
          <p:nvGrpSpPr>
            <p:cNvPr id="39" name="组合 38"/>
            <p:cNvGrpSpPr/>
            <p:nvPr/>
          </p:nvGrpSpPr>
          <p:grpSpPr>
            <a:xfrm>
              <a:off x="1584402" y="3589771"/>
              <a:ext cx="9062674" cy="2137112"/>
              <a:chOff x="1584402" y="3589771"/>
              <a:chExt cx="9062674" cy="2137112"/>
            </a:xfrm>
          </p:grpSpPr>
          <p:sp>
            <p:nvSpPr>
              <p:cNvPr id="50" name="任意多边形: 形状 49"/>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梯形 50"/>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梯形 51"/>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5" name="任意多边形: 形状 54"/>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5"/>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形状 56"/>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形状 57"/>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0" name="组合 39"/>
            <p:cNvGrpSpPr/>
            <p:nvPr/>
          </p:nvGrpSpPr>
          <p:grpSpPr>
            <a:xfrm flipH="1" flipV="1">
              <a:off x="1584402" y="1903846"/>
              <a:ext cx="9062674" cy="2137112"/>
              <a:chOff x="1584402" y="3589771"/>
              <a:chExt cx="9062674" cy="2137112"/>
            </a:xfrm>
          </p:grpSpPr>
          <p:sp>
            <p:nvSpPr>
              <p:cNvPr id="41" name="任意多边形: 形状 40"/>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梯形 41"/>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梯形 42"/>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6" name="任意多边形: 形状 45"/>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任意多边形: 形状 46"/>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7"/>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48"/>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9" name="组合 58"/>
          <p:cNvGrpSpPr/>
          <p:nvPr/>
        </p:nvGrpSpPr>
        <p:grpSpPr>
          <a:xfrm>
            <a:off x="549001" y="555626"/>
            <a:ext cx="3997663" cy="876848"/>
            <a:chOff x="326687" y="247818"/>
            <a:chExt cx="5450382" cy="725466"/>
          </a:xfrm>
        </p:grpSpPr>
        <p:sp>
          <p:nvSpPr>
            <p:cNvPr id="60" name="文本框 59"/>
            <p:cNvSpPr txBox="1"/>
            <p:nvPr/>
          </p:nvSpPr>
          <p:spPr bwMode="auto">
            <a:xfrm>
              <a:off x="1878925" y="399838"/>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a:ea typeface="微软雅黑" panose="020B0503020204020204" pitchFamily="34" charset="-122"/>
                </a:rPr>
                <a:t>线性表</a:t>
              </a:r>
              <a:endParaRPr lang="zh-CN" altLang="en-US" sz="2400" kern="0" dirty="0">
                <a:solidFill>
                  <a:srgbClr val="0070C0"/>
                </a:solidFill>
                <a:latin typeface="锐字锐线梦想黑简1.0" panose="02010604000000000000"/>
                <a:ea typeface="微软雅黑" panose="020B0503020204020204" pitchFamily="34" charset="-122"/>
              </a:endParaRPr>
            </a:p>
          </p:txBody>
        </p:sp>
        <p:grpSp>
          <p:nvGrpSpPr>
            <p:cNvPr id="61" name="组合 60"/>
            <p:cNvGrpSpPr/>
            <p:nvPr/>
          </p:nvGrpSpPr>
          <p:grpSpPr>
            <a:xfrm>
              <a:off x="326687" y="247818"/>
              <a:ext cx="4861582" cy="725466"/>
              <a:chOff x="326687" y="247818"/>
              <a:chExt cx="4861582" cy="725466"/>
            </a:xfrm>
          </p:grpSpPr>
          <p:grpSp>
            <p:nvGrpSpPr>
              <p:cNvPr id="62" name="组合 61"/>
              <p:cNvGrpSpPr/>
              <p:nvPr/>
            </p:nvGrpSpPr>
            <p:grpSpPr>
              <a:xfrm>
                <a:off x="349799" y="247818"/>
                <a:ext cx="4791980" cy="261575"/>
                <a:chOff x="349799" y="247818"/>
                <a:chExt cx="4791980" cy="261575"/>
              </a:xfrm>
            </p:grpSpPr>
            <p:cxnSp>
              <p:nvCxnSpPr>
                <p:cNvPr id="77" name="直接连接符 7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1"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p>
              </p:txBody>
            </p:sp>
            <p:sp>
              <p:nvSpPr>
                <p:cNvPr id="82"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63" name="组合 62"/>
              <p:cNvGrpSpPr/>
              <p:nvPr/>
            </p:nvGrpSpPr>
            <p:grpSpPr>
              <a:xfrm>
                <a:off x="349799" y="711709"/>
                <a:ext cx="4815092" cy="261575"/>
                <a:chOff x="358852" y="925118"/>
                <a:chExt cx="4815092" cy="261575"/>
              </a:xfrm>
            </p:grpSpPr>
            <p:cxnSp>
              <p:nvCxnSpPr>
                <p:cNvPr id="70" name="直接连接符 6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5"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p>
              </p:txBody>
            </p:sp>
            <p:sp>
              <p:nvSpPr>
                <p:cNvPr id="76"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64" name="组合 63"/>
              <p:cNvGrpSpPr/>
              <p:nvPr/>
            </p:nvGrpSpPr>
            <p:grpSpPr>
              <a:xfrm>
                <a:off x="5138963" y="489126"/>
                <a:ext cx="49306" cy="329693"/>
                <a:chOff x="5138963" y="489126"/>
                <a:chExt cx="49306" cy="329693"/>
              </a:xfrm>
            </p:grpSpPr>
            <p:sp>
              <p:nvSpPr>
                <p:cNvPr id="68" name="椭圆 6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9" name="椭圆 6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5" name="组合 64"/>
              <p:cNvGrpSpPr/>
              <p:nvPr/>
            </p:nvGrpSpPr>
            <p:grpSpPr>
              <a:xfrm>
                <a:off x="326687" y="399838"/>
                <a:ext cx="49306" cy="329693"/>
                <a:chOff x="5138963" y="489126"/>
                <a:chExt cx="49306" cy="329693"/>
              </a:xfrm>
            </p:grpSpPr>
            <p:sp>
              <p:nvSpPr>
                <p:cNvPr id="66" name="椭圆 6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7" name="椭圆 6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grpSp>
      <p:sp>
        <p:nvSpPr>
          <p:cNvPr id="3" name="Rectangle 2"/>
          <p:cNvSpPr/>
          <p:nvPr/>
        </p:nvSpPr>
        <p:spPr>
          <a:xfrm>
            <a:off x="2908804" y="4591462"/>
            <a:ext cx="7602674" cy="1200329"/>
          </a:xfrm>
          <a:prstGeom prst="rect">
            <a:avLst/>
          </a:prstGeom>
        </p:spPr>
        <p:txBody>
          <a:bodyPr wrap="square">
            <a:spAutoFit/>
          </a:bodyPr>
          <a:lstStyle/>
          <a:p>
            <a:pPr lvl="0">
              <a:lnSpc>
                <a:spcPct val="150000"/>
              </a:lnSpc>
            </a:pPr>
            <a:r>
              <a:rPr lang="zh-CN" altLang="en-US" sz="2400" dirty="0">
                <a:solidFill>
                  <a:prstClr val="black">
                    <a:lumMod val="85000"/>
                    <a:lumOff val="15000"/>
                  </a:prstClr>
                </a:solidFill>
                <a:latin typeface="Times New Roman" panose="02020603050405020304" pitchFamily="18" charset="0"/>
                <a:cs typeface="Times New Roman" panose="02020603050405020304" pitchFamily="18" charset="0"/>
              </a:rPr>
              <a:t>线性表的数据元素可以是由</a:t>
            </a:r>
            <a:r>
              <a:rPr lang="zh-CN" altLang="en-US" sz="2400" dirty="0">
                <a:solidFill>
                  <a:srgbClr val="FF0000"/>
                </a:solidFill>
                <a:latin typeface="Times New Roman" panose="02020603050405020304" pitchFamily="18" charset="0"/>
                <a:cs typeface="Times New Roman" panose="02020603050405020304" pitchFamily="18" charset="0"/>
              </a:rPr>
              <a:t>一个</a:t>
            </a:r>
            <a:r>
              <a:rPr lang="zh-CN" altLang="en-US" sz="2400" dirty="0">
                <a:solidFill>
                  <a:prstClr val="black">
                    <a:lumMod val="85000"/>
                    <a:lumOff val="15000"/>
                  </a:prstClr>
                </a:solidFill>
                <a:latin typeface="Times New Roman" panose="02020603050405020304" pitchFamily="18" charset="0"/>
                <a:cs typeface="Times New Roman" panose="02020603050405020304" pitchFamily="18" charset="0"/>
              </a:rPr>
              <a:t>数据项组成的简单数据元素，也可以是由</a:t>
            </a:r>
            <a:r>
              <a:rPr lang="zh-CN" altLang="en-US" sz="2400" dirty="0">
                <a:solidFill>
                  <a:srgbClr val="FF0000"/>
                </a:solidFill>
                <a:latin typeface="Times New Roman" panose="02020603050405020304" pitchFamily="18" charset="0"/>
                <a:cs typeface="Times New Roman" panose="02020603050405020304" pitchFamily="18" charset="0"/>
              </a:rPr>
              <a:t>若干个</a:t>
            </a:r>
            <a:r>
              <a:rPr lang="zh-CN" altLang="en-US" sz="2400" dirty="0">
                <a:solidFill>
                  <a:prstClr val="black">
                    <a:lumMod val="85000"/>
                    <a:lumOff val="15000"/>
                  </a:prstClr>
                </a:solidFill>
                <a:latin typeface="Times New Roman" panose="02020603050405020304" pitchFamily="18" charset="0"/>
                <a:cs typeface="Times New Roman" panose="02020603050405020304" pitchFamily="18" charset="0"/>
              </a:rPr>
              <a:t>数据项组成的复杂数据元素。</a:t>
            </a:r>
            <a:endParaRPr lang="en-US" altLang="zh-CN" sz="2400" dirty="0">
              <a:solidFill>
                <a:prstClr val="black">
                  <a:lumMod val="85000"/>
                  <a:lumOff val="15000"/>
                </a:prstClr>
              </a:solidFill>
              <a:latin typeface="Times New Roman" panose="02020603050405020304" pitchFamily="18" charset="0"/>
              <a:cs typeface="Times New Roman" panose="02020603050405020304" pitchFamily="18" charset="0"/>
            </a:endParaRPr>
          </a:p>
        </p:txBody>
      </p:sp>
      <p:grpSp>
        <p:nvGrpSpPr>
          <p:cNvPr id="83" name="Group 82"/>
          <p:cNvGrpSpPr/>
          <p:nvPr/>
        </p:nvGrpSpPr>
        <p:grpSpPr>
          <a:xfrm>
            <a:off x="922737" y="4445278"/>
            <a:ext cx="1605048" cy="1557534"/>
            <a:chOff x="691285" y="2235152"/>
            <a:chExt cx="2826027" cy="2819197"/>
          </a:xfrm>
        </p:grpSpPr>
        <p:grpSp>
          <p:nvGrpSpPr>
            <p:cNvPr id="84" name="组合 104"/>
            <p:cNvGrpSpPr/>
            <p:nvPr/>
          </p:nvGrpSpPr>
          <p:grpSpPr>
            <a:xfrm>
              <a:off x="691285" y="2235152"/>
              <a:ext cx="2826027" cy="2819197"/>
              <a:chOff x="927538" y="2833999"/>
              <a:chExt cx="1902126" cy="1897530"/>
            </a:xfrm>
          </p:grpSpPr>
          <p:grpSp>
            <p:nvGrpSpPr>
              <p:cNvPr id="86" name="组合 105"/>
              <p:cNvGrpSpPr>
                <a:grpSpLocks noChangeAspect="1"/>
              </p:cNvGrpSpPr>
              <p:nvPr/>
            </p:nvGrpSpPr>
            <p:grpSpPr bwMode="auto">
              <a:xfrm>
                <a:off x="927538" y="2833999"/>
                <a:ext cx="1902126" cy="1897530"/>
                <a:chOff x="3471" y="1280"/>
                <a:chExt cx="829" cy="827"/>
              </a:xfrm>
              <a:solidFill>
                <a:srgbClr val="0070C0"/>
              </a:solidFill>
            </p:grpSpPr>
            <p:sp>
              <p:nvSpPr>
                <p:cNvPr id="8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9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87" name="矩形 106"/>
              <p:cNvSpPr/>
              <p:nvPr/>
            </p:nvSpPr>
            <p:spPr>
              <a:xfrm>
                <a:off x="1258031" y="3259631"/>
                <a:ext cx="1276232" cy="310735"/>
              </a:xfrm>
              <a:prstGeom prst="rect">
                <a:avLst/>
              </a:prstGeom>
            </p:spPr>
            <p:txBody>
              <a:bodyPr wrap="square">
                <a:spAutoFit/>
              </a:bodyPr>
              <a:lstStyle/>
              <a:p>
                <a:pPr algn="ctr"/>
                <a:endParaRPr lang="zh-CN" altLang="en-US" sz="2400" dirty="0">
                  <a:solidFill>
                    <a:srgbClr val="0070C0"/>
                  </a:solidFill>
                  <a:latin typeface="+mn-ea"/>
                </a:endParaRPr>
              </a:p>
            </p:txBody>
          </p:sp>
        </p:grpSp>
        <p:sp>
          <p:nvSpPr>
            <p:cNvPr id="85" name="矩形 150"/>
            <p:cNvSpPr/>
            <p:nvPr/>
          </p:nvSpPr>
          <p:spPr>
            <a:xfrm>
              <a:off x="1074793" y="3186248"/>
              <a:ext cx="1980606" cy="769447"/>
            </a:xfrm>
            <a:prstGeom prst="rect">
              <a:avLst/>
            </a:prstGeom>
          </p:spPr>
          <p:txBody>
            <a:bodyPr wrap="square">
              <a:spAutoFit/>
            </a:bodyPr>
            <a:lstStyle/>
            <a:p>
              <a:pPr algn="ctr">
                <a:lnSpc>
                  <a:spcPct val="120000"/>
                </a:lnSpc>
              </a:pPr>
              <a:r>
                <a:rPr lang="zh-CN" altLang="en-US" sz="2400" b="1" dirty="0">
                  <a:solidFill>
                    <a:srgbClr val="0070C0"/>
                  </a:solidFill>
                  <a:latin typeface="+mn-ea"/>
                </a:rPr>
                <a:t>提  示</a:t>
              </a:r>
              <a:endParaRPr lang="zh-CN" altLang="en-US" sz="2400" b="1" dirty="0">
                <a:solidFill>
                  <a:srgbClr val="0070C0"/>
                </a:solidFill>
                <a:latin typeface="+mn-ea"/>
              </a:endParaRPr>
            </a:p>
          </p:txBody>
        </p:sp>
      </p:grpSp>
      <p:sp>
        <p:nvSpPr>
          <p:cNvPr id="129" name="矩形 2"/>
          <p:cNvSpPr/>
          <p:nvPr/>
        </p:nvSpPr>
        <p:spPr>
          <a:xfrm>
            <a:off x="2713866" y="4527832"/>
            <a:ext cx="7816896" cy="1401991"/>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left)">
                                      <p:cBhvr>
                                        <p:cTn id="7" dur="500"/>
                                        <p:tgtEl>
                                          <p:spTgt spid="5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fade">
                                      <p:cBhvr>
                                        <p:cTn id="11" dur="500"/>
                                        <p:tgtEl>
                                          <p:spTgt spid="38"/>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outVertic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fill="hold"/>
                                        <p:tgtEl>
                                          <p:spTgt spid="3"/>
                                        </p:tgtEl>
                                        <p:attrNameLst>
                                          <p:attrName>ppt_x</p:attrName>
                                        </p:attrNameLst>
                                      </p:cBhvr>
                                      <p:tavLst>
                                        <p:tav tm="0">
                                          <p:val>
                                            <p:strVal val="#ppt_x"/>
                                          </p:val>
                                        </p:tav>
                                        <p:tav tm="100000">
                                          <p:val>
                                            <p:strVal val="#ppt_x"/>
                                          </p:val>
                                        </p:tav>
                                      </p:tavLst>
                                    </p:anim>
                                    <p:anim calcmode="lin" valueType="num">
                                      <p:cBhvr additive="base">
                                        <p:cTn id="21" dur="500" fill="hold"/>
                                        <p:tgtEl>
                                          <p:spTgt spid="3"/>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29"/>
                                        </p:tgtEl>
                                        <p:attrNameLst>
                                          <p:attrName>style.visibility</p:attrName>
                                        </p:attrNameLst>
                                      </p:cBhvr>
                                      <p:to>
                                        <p:strVal val="visible"/>
                                      </p:to>
                                    </p:set>
                                    <p:anim calcmode="lin" valueType="num">
                                      <p:cBhvr additive="base">
                                        <p:cTn id="24" dur="500" fill="hold"/>
                                        <p:tgtEl>
                                          <p:spTgt spid="129"/>
                                        </p:tgtEl>
                                        <p:attrNameLst>
                                          <p:attrName>ppt_x</p:attrName>
                                        </p:attrNameLst>
                                      </p:cBhvr>
                                      <p:tavLst>
                                        <p:tav tm="0">
                                          <p:val>
                                            <p:strVal val="#ppt_x"/>
                                          </p:val>
                                        </p:tav>
                                        <p:tav tm="100000">
                                          <p:val>
                                            <p:strVal val="#ppt_x"/>
                                          </p:val>
                                        </p:tav>
                                      </p:tavLst>
                                    </p:anim>
                                    <p:anim calcmode="lin" valueType="num">
                                      <p:cBhvr additive="base">
                                        <p:cTn id="25" dur="500" fill="hold"/>
                                        <p:tgtEl>
                                          <p:spTgt spid="129"/>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83"/>
                                        </p:tgtEl>
                                        <p:attrNameLst>
                                          <p:attrName>style.visibility</p:attrName>
                                        </p:attrNameLst>
                                      </p:cBhvr>
                                      <p:to>
                                        <p:strVal val="visible"/>
                                      </p:to>
                                    </p:set>
                                    <p:anim calcmode="lin" valueType="num">
                                      <p:cBhvr additive="base">
                                        <p:cTn id="28" dur="500" fill="hold"/>
                                        <p:tgtEl>
                                          <p:spTgt spid="83"/>
                                        </p:tgtEl>
                                        <p:attrNameLst>
                                          <p:attrName>ppt_x</p:attrName>
                                        </p:attrNameLst>
                                      </p:cBhvr>
                                      <p:tavLst>
                                        <p:tav tm="0">
                                          <p:val>
                                            <p:strVal val="#ppt_x"/>
                                          </p:val>
                                        </p:tav>
                                        <p:tav tm="100000">
                                          <p:val>
                                            <p:strVal val="#ppt_x"/>
                                          </p:val>
                                        </p:tav>
                                      </p:tavLst>
                                    </p:anim>
                                    <p:anim calcmode="lin" valueType="num">
                                      <p:cBhvr additive="base">
                                        <p:cTn id="29" dur="500" fill="hold"/>
                                        <p:tgtEl>
                                          <p:spTgt spid="8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2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264380" y="1646666"/>
            <a:ext cx="10232295" cy="1070421"/>
          </a:xfrm>
          <a:prstGeom prst="rect">
            <a:avLst/>
          </a:prstGeom>
        </p:spPr>
        <p:txBody>
          <a:bodyPr wrap="square">
            <a:spAutoFit/>
          </a:bodyPr>
          <a:lstStyle/>
          <a:p>
            <a:pPr>
              <a:lnSpc>
                <a:spcPct val="140000"/>
              </a:lnSpc>
            </a:pPr>
            <a:r>
              <a:rPr lang="zh-CN" altLang="en-US" sz="2400" dirty="0">
                <a:solidFill>
                  <a:schemeClr val="tx1">
                    <a:lumMod val="85000"/>
                    <a:lumOff val="15000"/>
                  </a:schemeClr>
                </a:solidFill>
              </a:rPr>
              <a:t>线性表是一种线性结构，数据元素在线性表中的位置只取决于它们自己的序号，即数据元素之间的关系是线性的。线性表可以表示为：</a:t>
            </a:r>
            <a:endParaRPr lang="zh-CN" altLang="pt-BR" sz="2400" dirty="0">
              <a:solidFill>
                <a:schemeClr val="tx1">
                  <a:lumMod val="85000"/>
                  <a:lumOff val="15000"/>
                </a:schemeClr>
              </a:solidFill>
            </a:endParaRPr>
          </a:p>
        </p:txBody>
      </p:sp>
      <p:grpSp>
        <p:nvGrpSpPr>
          <p:cNvPr id="36" name="组合 35"/>
          <p:cNvGrpSpPr/>
          <p:nvPr/>
        </p:nvGrpSpPr>
        <p:grpSpPr>
          <a:xfrm>
            <a:off x="3923795" y="2840855"/>
            <a:ext cx="4251843" cy="826138"/>
            <a:chOff x="3072309" y="2913847"/>
            <a:chExt cx="5729288" cy="2416867"/>
          </a:xfrm>
        </p:grpSpPr>
        <p:sp>
          <p:nvSpPr>
            <p:cNvPr id="2" name="矩形 1"/>
            <p:cNvSpPr/>
            <p:nvPr/>
          </p:nvSpPr>
          <p:spPr>
            <a:xfrm>
              <a:off x="3148222" y="3513320"/>
              <a:ext cx="5464797" cy="1323590"/>
            </a:xfrm>
            <a:prstGeom prst="rect">
              <a:avLst/>
            </a:prstGeom>
          </p:spPr>
          <p:txBody>
            <a:bodyPr wrap="square">
              <a:spAutoFit/>
            </a:bodyPr>
            <a:lstStyle/>
            <a:p>
              <a:pPr indent="633730">
                <a:lnSpc>
                  <a:spcPct val="90000"/>
                </a:lnSpc>
              </a:pPr>
              <a:r>
                <a:rPr lang="zh-CN" altLang="pt-BR" sz="2600" dirty="0">
                  <a:latin typeface="Times New Roman" panose="02020603050405020304" pitchFamily="18" charset="0"/>
                  <a:cs typeface="Times New Roman" panose="02020603050405020304" pitchFamily="18" charset="0"/>
                </a:rPr>
                <a:t>（</a:t>
              </a:r>
              <a:r>
                <a:rPr lang="pt-BR" altLang="zh-CN" sz="2600" dirty="0">
                  <a:latin typeface="Times New Roman" panose="02020603050405020304" pitchFamily="18" charset="0"/>
                  <a:cs typeface="Times New Roman" panose="02020603050405020304" pitchFamily="18" charset="0"/>
                </a:rPr>
                <a:t>e</a:t>
              </a:r>
              <a:r>
                <a:rPr lang="pt-BR" altLang="zh-CN" sz="2600" baseline="-25000" dirty="0">
                  <a:latin typeface="Times New Roman" panose="02020603050405020304" pitchFamily="18" charset="0"/>
                  <a:cs typeface="Times New Roman" panose="02020603050405020304" pitchFamily="18" charset="0"/>
                </a:rPr>
                <a:t>1</a:t>
              </a:r>
              <a:r>
                <a:rPr lang="pt-BR" altLang="zh-CN" sz="2600" dirty="0">
                  <a:latin typeface="Times New Roman" panose="02020603050405020304" pitchFamily="18" charset="0"/>
                  <a:cs typeface="Times New Roman" panose="02020603050405020304" pitchFamily="18" charset="0"/>
                </a:rPr>
                <a:t> ,e</a:t>
              </a:r>
              <a:r>
                <a:rPr lang="pt-BR" altLang="zh-CN" sz="2600" baseline="-25000" dirty="0">
                  <a:latin typeface="Times New Roman" panose="02020603050405020304" pitchFamily="18" charset="0"/>
                  <a:cs typeface="Times New Roman" panose="02020603050405020304" pitchFamily="18" charset="0"/>
                </a:rPr>
                <a:t>2</a:t>
              </a:r>
              <a:r>
                <a:rPr lang="pt-BR" altLang="zh-CN" sz="2600" dirty="0">
                  <a:latin typeface="Times New Roman" panose="02020603050405020304" pitchFamily="18" charset="0"/>
                  <a:cs typeface="Times New Roman" panose="02020603050405020304" pitchFamily="18" charset="0"/>
                </a:rPr>
                <a:t> ,...,e</a:t>
              </a:r>
              <a:r>
                <a:rPr lang="pt-BR" altLang="zh-CN" sz="2600" baseline="-25000" dirty="0">
                  <a:latin typeface="Times New Roman" panose="02020603050405020304" pitchFamily="18" charset="0"/>
                  <a:cs typeface="Times New Roman" panose="02020603050405020304" pitchFamily="18" charset="0"/>
                </a:rPr>
                <a:t>i</a:t>
              </a:r>
              <a:r>
                <a:rPr lang="pt-BR" altLang="zh-CN" sz="2600" dirty="0">
                  <a:latin typeface="Times New Roman" panose="02020603050405020304" pitchFamily="18" charset="0"/>
                  <a:cs typeface="Times New Roman" panose="02020603050405020304" pitchFamily="18" charset="0"/>
                </a:rPr>
                <a:t> ,...,e</a:t>
              </a:r>
              <a:r>
                <a:rPr lang="pt-BR" altLang="zh-CN" sz="2600" baseline="-25000" dirty="0">
                  <a:latin typeface="Times New Roman" panose="02020603050405020304" pitchFamily="18" charset="0"/>
                  <a:cs typeface="Times New Roman" panose="02020603050405020304" pitchFamily="18" charset="0"/>
                </a:rPr>
                <a:t>n</a:t>
              </a:r>
              <a:r>
                <a:rPr lang="zh-CN" altLang="pt-BR" sz="2600" dirty="0">
                  <a:latin typeface="Times New Roman" panose="02020603050405020304" pitchFamily="18" charset="0"/>
                  <a:cs typeface="Times New Roman" panose="02020603050405020304" pitchFamily="18" charset="0"/>
                </a:rPr>
                <a:t>）</a:t>
              </a:r>
              <a:endParaRPr lang="zh-CN" altLang="pt-BR" sz="2600" dirty="0">
                <a:latin typeface="Times New Roman" panose="02020603050405020304" pitchFamily="18" charset="0"/>
                <a:cs typeface="Times New Roman" panose="02020603050405020304" pitchFamily="18" charset="0"/>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52" name="矩形 51"/>
          <p:cNvSpPr/>
          <p:nvPr/>
        </p:nvSpPr>
        <p:spPr>
          <a:xfrm>
            <a:off x="1398897" y="3781120"/>
            <a:ext cx="10232295" cy="1126462"/>
          </a:xfrm>
          <a:prstGeom prst="rect">
            <a:avLst/>
          </a:prstGeom>
        </p:spPr>
        <p:txBody>
          <a:bodyPr wrap="square">
            <a:spAutoFit/>
          </a:bodyPr>
          <a:lstStyle/>
          <a:p>
            <a:pPr>
              <a:lnSpc>
                <a:spcPct val="140000"/>
              </a:lnSpc>
            </a:pPr>
            <a:r>
              <a:rPr lang="zh-CN" altLang="pt-BR" sz="2400" dirty="0">
                <a:solidFill>
                  <a:schemeClr val="tx1">
                    <a:lumMod val="85000"/>
                    <a:lumOff val="15000"/>
                  </a:schemeClr>
                </a:solidFill>
                <a:latin typeface="+mn-ea"/>
              </a:rPr>
              <a:t>其中</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e</a:t>
            </a:r>
            <a:r>
              <a:rPr lang="pt-BR" altLang="zh-CN" sz="2400" baseline="-25000" dirty="0">
                <a:solidFill>
                  <a:schemeClr val="tx1">
                    <a:lumMod val="85000"/>
                    <a:lumOff val="15000"/>
                  </a:schemeClr>
                </a:solidFill>
                <a:latin typeface="Times New Roman" panose="02020603050405020304" pitchFamily="18" charset="0"/>
                <a:cs typeface="Times New Roman" panose="02020603050405020304" pitchFamily="18" charset="0"/>
              </a:rPr>
              <a:t>i</a:t>
            </a:r>
            <a:r>
              <a:rPr lang="zh-CN" altLang="pt-BR" sz="2400" dirty="0">
                <a:solidFill>
                  <a:schemeClr val="tx1">
                    <a:lumMod val="85000"/>
                    <a:lumOff val="15000"/>
                  </a:schemeClr>
                </a:solidFill>
                <a:latin typeface="Times New Roman" panose="02020603050405020304" pitchFamily="18" charset="0"/>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=1,2, ...,n) </a:t>
            </a:r>
            <a:r>
              <a:rPr lang="zh-CN" altLang="en-US" sz="2400" dirty="0">
                <a:solidFill>
                  <a:schemeClr val="tx1">
                    <a:lumMod val="85000"/>
                    <a:lumOff val="15000"/>
                  </a:schemeClr>
                </a:solidFill>
                <a:latin typeface="+mn-ea"/>
              </a:rPr>
              <a:t>是线性表中的数据元素，通常称为线性表中的一个</a:t>
            </a:r>
            <a:r>
              <a:rPr lang="zh-CN" altLang="en-US" sz="2400" b="1" dirty="0">
                <a:solidFill>
                  <a:srgbClr val="0070C0"/>
                </a:solidFill>
                <a:latin typeface="+mn-ea"/>
              </a:rPr>
              <a:t>结点</a:t>
            </a:r>
            <a:r>
              <a:rPr lang="zh-CN" altLang="en-US" sz="2400" dirty="0">
                <a:latin typeface="+mn-ea"/>
              </a:rPr>
              <a:t>。</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e</a:t>
            </a:r>
            <a:r>
              <a:rPr lang="en-US" altLang="zh-CN" sz="2400" baseline="-250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400" dirty="0">
                <a:solidFill>
                  <a:schemeClr val="tx1">
                    <a:lumMod val="85000"/>
                    <a:lumOff val="15000"/>
                  </a:schemeClr>
                </a:solidFill>
                <a:latin typeface="+mn-ea"/>
              </a:rPr>
              <a:t>称为线性表的</a:t>
            </a:r>
            <a:r>
              <a:rPr lang="zh-CN" altLang="en-US" sz="2400" b="1" dirty="0">
                <a:solidFill>
                  <a:srgbClr val="0070C0"/>
                </a:solidFill>
                <a:latin typeface="+mn-ea"/>
              </a:rPr>
              <a:t>首结点</a:t>
            </a:r>
            <a:r>
              <a:rPr lang="zh-CN" altLang="en-US" sz="2400" dirty="0">
                <a:latin typeface="+mn-ea"/>
              </a:rPr>
              <a:t>，</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e</a:t>
            </a:r>
            <a:r>
              <a:rPr lang="en-US" altLang="zh-CN" sz="2400" baseline="-25000" dirty="0" err="1">
                <a:solidFill>
                  <a:schemeClr val="tx1">
                    <a:lumMod val="85000"/>
                    <a:lumOff val="15000"/>
                  </a:schemeClr>
                </a:solidFill>
                <a:latin typeface="Times New Roman" panose="02020603050405020304" pitchFamily="18" charset="0"/>
                <a:cs typeface="Times New Roman" panose="02020603050405020304" pitchFamily="18" charset="0"/>
              </a:rPr>
              <a:t>n</a:t>
            </a:r>
            <a:r>
              <a:rPr lang="zh-CN" altLang="en-US" sz="2400" dirty="0">
                <a:solidFill>
                  <a:schemeClr val="tx1">
                    <a:lumMod val="85000"/>
                    <a:lumOff val="15000"/>
                  </a:schemeClr>
                </a:solidFill>
                <a:latin typeface="+mn-ea"/>
              </a:rPr>
              <a:t>称为线性表的</a:t>
            </a:r>
            <a:r>
              <a:rPr lang="zh-CN" altLang="en-US" sz="2400" b="1" dirty="0">
                <a:solidFill>
                  <a:srgbClr val="0070C0"/>
                </a:solidFill>
                <a:latin typeface="+mn-ea"/>
              </a:rPr>
              <a:t>尾结点</a:t>
            </a:r>
            <a:r>
              <a:rPr lang="zh-CN" altLang="en-US" sz="2400" dirty="0">
                <a:latin typeface="+mn-ea"/>
              </a:rPr>
              <a:t>。</a:t>
            </a:r>
            <a:endParaRPr lang="en-US" altLang="zh-CN" sz="2400" dirty="0">
              <a:latin typeface="+mn-ea"/>
            </a:endParaRPr>
          </a:p>
        </p:txBody>
      </p:sp>
      <p:sp>
        <p:nvSpPr>
          <p:cNvPr id="54" name="矩形 53"/>
          <p:cNvSpPr/>
          <p:nvPr/>
        </p:nvSpPr>
        <p:spPr>
          <a:xfrm>
            <a:off x="2743208" y="4928232"/>
            <a:ext cx="7323908" cy="1200329"/>
          </a:xfrm>
          <a:prstGeom prst="rect">
            <a:avLst/>
          </a:prstGeom>
        </p:spPr>
        <p:txBody>
          <a:bodyPr wrap="square">
            <a:spAutoFit/>
          </a:bodyPr>
          <a:lstStyle/>
          <a:p>
            <a:pPr>
              <a:lnSpc>
                <a:spcPct val="150000"/>
              </a:lnSpc>
            </a:pPr>
            <a:r>
              <a:rPr lang="zh-CN" altLang="en-US" sz="2400" dirty="0">
                <a:solidFill>
                  <a:schemeClr val="tx1">
                    <a:lumMod val="85000"/>
                    <a:lumOff val="15000"/>
                  </a:schemeClr>
                </a:solidFill>
                <a:latin typeface="+mn-ea"/>
              </a:rPr>
              <a:t>线性表中的数据元素 </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e</a:t>
            </a:r>
            <a:r>
              <a:rPr lang="en-US" altLang="zh-CN" sz="2400" baseline="-25000" dirty="0" err="1">
                <a:solidFill>
                  <a:schemeClr val="tx1">
                    <a:lumMod val="85000"/>
                    <a:lumOff val="15000"/>
                  </a:schemeClr>
                </a:solidFill>
                <a:latin typeface="Times New Roman" panose="02020603050405020304" pitchFamily="18" charset="0"/>
                <a:cs typeface="Times New Roman" panose="02020603050405020304" pitchFamily="18" charset="0"/>
              </a:rPr>
              <a:t>i</a:t>
            </a:r>
            <a:r>
              <a:rPr lang="en-US" altLang="zh-CN" sz="2400" baseline="-25000" dirty="0">
                <a:solidFill>
                  <a:schemeClr val="tx1">
                    <a:lumMod val="85000"/>
                    <a:lumOff val="15000"/>
                  </a:schemeClr>
                </a:solidFill>
                <a:latin typeface="Times New Roman" panose="02020603050405020304" pitchFamily="18" charset="0"/>
                <a:cs typeface="Times New Roman" panose="02020603050405020304" pitchFamily="18" charset="0"/>
              </a:rPr>
              <a:t> </a:t>
            </a:r>
            <a:r>
              <a:rPr lang="zh-CN" altLang="en-US" sz="2400" dirty="0">
                <a:solidFill>
                  <a:schemeClr val="tx1">
                    <a:lumMod val="85000"/>
                    <a:lumOff val="15000"/>
                  </a:schemeClr>
                </a:solidFill>
                <a:latin typeface="+mn-ea"/>
              </a:rPr>
              <a:t>所代表的具体含义随着具体应用问题的不同而不同，在此仅是一个抽象的表示符号。</a:t>
            </a:r>
            <a:endParaRPr lang="zh-CN" altLang="en-US" sz="2400" dirty="0">
              <a:solidFill>
                <a:schemeClr val="tx1">
                  <a:lumMod val="85000"/>
                  <a:lumOff val="15000"/>
                </a:schemeClr>
              </a:solidFill>
              <a:latin typeface="+mn-ea"/>
            </a:endParaRPr>
          </a:p>
        </p:txBody>
      </p:sp>
      <p:grpSp>
        <p:nvGrpSpPr>
          <p:cNvPr id="53" name="组合 52"/>
          <p:cNvGrpSpPr/>
          <p:nvPr/>
        </p:nvGrpSpPr>
        <p:grpSpPr>
          <a:xfrm>
            <a:off x="549001" y="555626"/>
            <a:ext cx="3997663" cy="876848"/>
            <a:chOff x="326687" y="247818"/>
            <a:chExt cx="5450382" cy="725466"/>
          </a:xfrm>
        </p:grpSpPr>
        <p:sp>
          <p:nvSpPr>
            <p:cNvPr id="55" name="文本框 54"/>
            <p:cNvSpPr txBox="1"/>
            <p:nvPr/>
          </p:nvSpPr>
          <p:spPr bwMode="auto">
            <a:xfrm>
              <a:off x="1878925" y="399838"/>
              <a:ext cx="389814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锐字锐线梦想黑简1.0" panose="02010604000000000000"/>
                  <a:ea typeface="微软雅黑" panose="020B0503020204020204" pitchFamily="34" charset="-122"/>
                </a:rPr>
                <a:t>线性表</a:t>
              </a:r>
              <a:endParaRPr lang="zh-CN" altLang="en-US" sz="2400" kern="0" dirty="0">
                <a:solidFill>
                  <a:srgbClr val="0070C0"/>
                </a:solidFill>
                <a:latin typeface="锐字锐线梦想黑简1.0" panose="02010604000000000000"/>
                <a:ea typeface="微软雅黑" panose="020B0503020204020204" pitchFamily="34" charset="-122"/>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93" name="直接连接符 9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p>
              </p:txBody>
            </p:sp>
            <p:sp>
              <p:nvSpPr>
                <p:cNvPr id="98"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58" name="组合 57"/>
              <p:cNvGrpSpPr/>
              <p:nvPr/>
            </p:nvGrpSpPr>
            <p:grpSpPr>
              <a:xfrm>
                <a:off x="349799" y="711709"/>
                <a:ext cx="4815092" cy="261575"/>
                <a:chOff x="358852" y="925118"/>
                <a:chExt cx="4815092" cy="261575"/>
              </a:xfrm>
            </p:grpSpPr>
            <p:cxnSp>
              <p:nvCxnSpPr>
                <p:cNvPr id="86" name="直接连接符 8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1"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p>
              </p:txBody>
            </p:sp>
            <p:sp>
              <p:nvSpPr>
                <p:cNvPr id="92"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5" name="椭圆 8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grpSp>
      </p:grpSp>
      <p:grpSp>
        <p:nvGrpSpPr>
          <p:cNvPr id="99" name="Group 98"/>
          <p:cNvGrpSpPr/>
          <p:nvPr/>
        </p:nvGrpSpPr>
        <p:grpSpPr>
          <a:xfrm>
            <a:off x="1116285" y="4865807"/>
            <a:ext cx="1605048" cy="1557534"/>
            <a:chOff x="691285" y="2235152"/>
            <a:chExt cx="2826027" cy="2819197"/>
          </a:xfrm>
        </p:grpSpPr>
        <p:grpSp>
          <p:nvGrpSpPr>
            <p:cNvPr id="100" name="组合 104"/>
            <p:cNvGrpSpPr/>
            <p:nvPr/>
          </p:nvGrpSpPr>
          <p:grpSpPr>
            <a:xfrm>
              <a:off x="691285" y="2235152"/>
              <a:ext cx="2826027" cy="2819197"/>
              <a:chOff x="927538" y="2833999"/>
              <a:chExt cx="1902126" cy="1897530"/>
            </a:xfrm>
          </p:grpSpPr>
          <p:grpSp>
            <p:nvGrpSpPr>
              <p:cNvPr id="102" name="组合 105"/>
              <p:cNvGrpSpPr>
                <a:grpSpLocks noChangeAspect="1"/>
              </p:cNvGrpSpPr>
              <p:nvPr/>
            </p:nvGrpSpPr>
            <p:grpSpPr bwMode="auto">
              <a:xfrm>
                <a:off x="927538" y="2833999"/>
                <a:ext cx="1902126" cy="1897530"/>
                <a:chOff x="3471" y="1280"/>
                <a:chExt cx="829" cy="827"/>
              </a:xfrm>
              <a:solidFill>
                <a:srgbClr val="0070C0"/>
              </a:solidFill>
            </p:grpSpPr>
            <p:sp>
              <p:nvSpPr>
                <p:cNvPr id="104"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5"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9"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0"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1"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2"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3"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4"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5"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6"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7"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8"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19"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0"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1"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2"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3"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4"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5"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6"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7"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8"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29"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0"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1"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2"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3"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4"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5"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6"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7"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8"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39"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0"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1"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2"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3"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103" name="矩形 106"/>
              <p:cNvSpPr/>
              <p:nvPr/>
            </p:nvSpPr>
            <p:spPr>
              <a:xfrm>
                <a:off x="1258031" y="3259631"/>
                <a:ext cx="1276232" cy="310735"/>
              </a:xfrm>
              <a:prstGeom prst="rect">
                <a:avLst/>
              </a:prstGeom>
            </p:spPr>
            <p:txBody>
              <a:bodyPr wrap="square">
                <a:spAutoFit/>
              </a:bodyPr>
              <a:lstStyle/>
              <a:p>
                <a:pPr algn="ctr"/>
                <a:endParaRPr lang="zh-CN" altLang="en-US" sz="2400" dirty="0">
                  <a:solidFill>
                    <a:srgbClr val="0070C0"/>
                  </a:solidFill>
                  <a:latin typeface="+mn-ea"/>
                </a:endParaRPr>
              </a:p>
            </p:txBody>
          </p:sp>
        </p:grpSp>
        <p:sp>
          <p:nvSpPr>
            <p:cNvPr id="101" name="矩形 150"/>
            <p:cNvSpPr/>
            <p:nvPr/>
          </p:nvSpPr>
          <p:spPr>
            <a:xfrm>
              <a:off x="1074793" y="3186248"/>
              <a:ext cx="1980606" cy="769447"/>
            </a:xfrm>
            <a:prstGeom prst="rect">
              <a:avLst/>
            </a:prstGeom>
          </p:spPr>
          <p:txBody>
            <a:bodyPr wrap="square">
              <a:spAutoFit/>
            </a:bodyPr>
            <a:lstStyle/>
            <a:p>
              <a:pPr algn="ctr">
                <a:lnSpc>
                  <a:spcPct val="120000"/>
                </a:lnSpc>
              </a:pPr>
              <a:r>
                <a:rPr lang="zh-CN" altLang="en-US" sz="2400" b="1" dirty="0">
                  <a:solidFill>
                    <a:srgbClr val="0070C0"/>
                  </a:solidFill>
                  <a:latin typeface="+mn-ea"/>
                </a:rPr>
                <a:t>提  示</a:t>
              </a:r>
              <a:endParaRPr lang="zh-CN" altLang="en-US" sz="2400" b="1" dirty="0">
                <a:solidFill>
                  <a:srgbClr val="0070C0"/>
                </a:solidFill>
                <a:latin typeface="+mn-ea"/>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wipe(left)">
                                      <p:cBhvr>
                                        <p:cTn id="19" dur="500"/>
                                        <p:tgtEl>
                                          <p:spTgt spid="5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54"/>
                                        </p:tgtEl>
                                        <p:attrNameLst>
                                          <p:attrName>style.visibility</p:attrName>
                                        </p:attrNameLst>
                                      </p:cBhvr>
                                      <p:to>
                                        <p:strVal val="visible"/>
                                      </p:to>
                                    </p:set>
                                    <p:anim calcmode="lin" valueType="num">
                                      <p:cBhvr additive="base">
                                        <p:cTn id="24" dur="500" fill="hold"/>
                                        <p:tgtEl>
                                          <p:spTgt spid="54"/>
                                        </p:tgtEl>
                                        <p:attrNameLst>
                                          <p:attrName>ppt_x</p:attrName>
                                        </p:attrNameLst>
                                      </p:cBhvr>
                                      <p:tavLst>
                                        <p:tav tm="0">
                                          <p:val>
                                            <p:strVal val="#ppt_x"/>
                                          </p:val>
                                        </p:tav>
                                        <p:tav tm="100000">
                                          <p:val>
                                            <p:strVal val="#ppt_x"/>
                                          </p:val>
                                        </p:tav>
                                      </p:tavLst>
                                    </p:anim>
                                    <p:anim calcmode="lin" valueType="num">
                                      <p:cBhvr additive="base">
                                        <p:cTn id="25" dur="500" fill="hold"/>
                                        <p:tgtEl>
                                          <p:spTgt spid="54"/>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99"/>
                                        </p:tgtEl>
                                        <p:attrNameLst>
                                          <p:attrName>style.visibility</p:attrName>
                                        </p:attrNameLst>
                                      </p:cBhvr>
                                      <p:to>
                                        <p:strVal val="visible"/>
                                      </p:to>
                                    </p:set>
                                    <p:anim calcmode="lin" valueType="num">
                                      <p:cBhvr additive="base">
                                        <p:cTn id="28" dur="500" fill="hold"/>
                                        <p:tgtEl>
                                          <p:spTgt spid="99"/>
                                        </p:tgtEl>
                                        <p:attrNameLst>
                                          <p:attrName>ppt_x</p:attrName>
                                        </p:attrNameLst>
                                      </p:cBhvr>
                                      <p:tavLst>
                                        <p:tav tm="0">
                                          <p:val>
                                            <p:strVal val="#ppt_x"/>
                                          </p:val>
                                        </p:tav>
                                        <p:tav tm="100000">
                                          <p:val>
                                            <p:strVal val="#ppt_x"/>
                                          </p:val>
                                        </p:tav>
                                      </p:tavLst>
                                    </p:anim>
                                    <p:anim calcmode="lin" valueType="num">
                                      <p:cBhvr additive="base">
                                        <p:cTn id="29" dur="500" fill="hold"/>
                                        <p:tgtEl>
                                          <p:spTgt spid="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2" grpId="0"/>
      <p:bldP spid="54" grpId="0"/>
    </p:bldLst>
  </p:timing>
</p:sld>
</file>

<file path=ppt/tags/tag1.xml><?xml version="1.0" encoding="utf-8"?>
<p:tagLst xmlns:p="http://schemas.openxmlformats.org/presentationml/2006/main">
  <p:tag name="TIMING" val="|2.498|28.935"/>
</p:tagLst>
</file>

<file path=ppt/tags/tag10.xml><?xml version="1.0" encoding="utf-8"?>
<p:tagLst xmlns:p="http://schemas.openxmlformats.org/presentationml/2006/main">
  <p:tag name="RAINPROBLEMTYPE" val="ProblemTypeMarker"/>
</p:tagLst>
</file>

<file path=ppt/tags/tag11.xml><?xml version="1.0" encoding="utf-8"?>
<p:tagLst xmlns:p="http://schemas.openxmlformats.org/presentationml/2006/main">
  <p:tag name="RAINPROBLEMTYPE" val="ProblemTypeMarker"/>
</p:tagLst>
</file>

<file path=ppt/tags/tag12.xml><?xml version="1.0" encoding="utf-8"?>
<p:tagLst xmlns:p="http://schemas.openxmlformats.org/presentationml/2006/main">
  <p:tag name="RAINPROBLEMTYPE" val="ProblemTypeMarker"/>
  <p:tag name="RAINPROBLEM" val="PollingAnswer"/>
</p:tagLst>
</file>

<file path=ppt/tags/tag13.xml><?xml version="1.0" encoding="utf-8"?>
<p:tagLst xmlns:p="http://schemas.openxmlformats.org/presentationml/2006/main">
  <p:tag name="RAINPROBLEM" val="ProblemSetting"/>
  <p:tag name="RAINPROBLEMTYPE" val="Polling"/>
</p:tagLst>
</file>

<file path=ppt/tags/tag14.xml><?xml version="1.0" encoding="utf-8"?>
<p:tagLst xmlns:p="http://schemas.openxmlformats.org/presentationml/2006/main">
  <p:tag name="RAINPROBLEM" val="Polling"/>
  <p:tag name="PROBLEMSCORE" val="0.0"/>
  <p:tag name="ANONYMOUSPOLLING" val="False"/>
</p:tagLst>
</file>

<file path=ppt/tags/tag15.xml><?xml version="1.0" encoding="utf-8"?>
<p:tagLst xmlns:p="http://schemas.openxmlformats.org/presentationml/2006/main">
  <p:tag name="TIMING" val="|39.39"/>
</p:tagLst>
</file>

<file path=ppt/tags/tag16.xml><?xml version="1.0" encoding="utf-8"?>
<p:tagLst xmlns:p="http://schemas.openxmlformats.org/presentationml/2006/main">
  <p:tag name="TIMING" val="|2.498|28.935"/>
</p:tagLst>
</file>

<file path=ppt/tags/tag17.xml><?xml version="1.0" encoding="utf-8"?>
<p:tagLst xmlns:p="http://schemas.openxmlformats.org/presentationml/2006/main">
  <p:tag name="RAINPROBLEM" val="ProblemBody"/>
</p:tagLst>
</file>

<file path=ppt/tags/tag18.xml><?xml version="1.0" encoding="utf-8"?>
<p:tagLst xmlns:p="http://schemas.openxmlformats.org/presentationml/2006/main">
  <p:tag name="RAINPROBLEM" val="ProblemItem"/>
</p:tagLst>
</file>

<file path=ppt/tags/tag19.xml><?xml version="1.0" encoding="utf-8"?>
<p:tagLst xmlns:p="http://schemas.openxmlformats.org/presentationml/2006/main">
  <p:tag name="RAINPROBLEM" val="ProblemItem"/>
</p:tagLst>
</file>

<file path=ppt/tags/tag2.xml><?xml version="1.0" encoding="utf-8"?>
<p:tagLst xmlns:p="http://schemas.openxmlformats.org/presentationml/2006/main">
  <p:tag name="RAINPROBLEM" val="ProblemBody"/>
</p:tagLst>
</file>

<file path=ppt/tags/tag20.xml><?xml version="1.0" encoding="utf-8"?>
<p:tagLst xmlns:p="http://schemas.openxmlformats.org/presentationml/2006/main">
  <p:tag name="RAINPROBLEM" val="ProblemBullet"/>
  <p:tag name="RAINPROBLEMTYPE" val="Polling"/>
  <p:tag name="RAINBULLET" val="Wrong"/>
</p:tagLst>
</file>

<file path=ppt/tags/tag21.xml><?xml version="1.0" encoding="utf-8"?>
<p:tagLst xmlns:p="http://schemas.openxmlformats.org/presentationml/2006/main">
  <p:tag name="RAINPROBLEM" val="ProblemBullet"/>
  <p:tag name="RAINPROBLEMTYPE" val="Polling"/>
  <p:tag name="RAINBULLET" val="Wrong"/>
</p:tagLst>
</file>

<file path=ppt/tags/tag22.xml><?xml version="1.0" encoding="utf-8"?>
<p:tagLst xmlns:p="http://schemas.openxmlformats.org/presentationml/2006/main">
  <p:tag name="RAINPROBLEM" val="ProblemSubmit"/>
  <p:tag name="RAINPROBLEMTYPE" val="Polling"/>
</p:tagLst>
</file>

<file path=ppt/tags/tag23.xml><?xml version="1.0" encoding="utf-8"?>
<p:tagLst xmlns:p="http://schemas.openxmlformats.org/presentationml/2006/main">
  <p:tag name="RAINPROBLEMTYPE" val="ProblemTypeMarker"/>
</p:tagLst>
</file>

<file path=ppt/tags/tag24.xml><?xml version="1.0" encoding="utf-8"?>
<p:tagLst xmlns:p="http://schemas.openxmlformats.org/presentationml/2006/main">
  <p:tag name="RAINPROBLEMTYPE" val="ProblemTypeMarker"/>
</p:tagLst>
</file>

<file path=ppt/tags/tag25.xml><?xml version="1.0" encoding="utf-8"?>
<p:tagLst xmlns:p="http://schemas.openxmlformats.org/presentationml/2006/main">
  <p:tag name="RAINPROBLEMTYPE" val="ProblemTypeMarker"/>
</p:tagLst>
</file>

<file path=ppt/tags/tag26.xml><?xml version="1.0" encoding="utf-8"?>
<p:tagLst xmlns:p="http://schemas.openxmlformats.org/presentationml/2006/main">
  <p:tag name="RAINPROBLEMTYPE" val="ProblemTypeMarker"/>
</p:tagLst>
</file>

<file path=ppt/tags/tag27.xml><?xml version="1.0" encoding="utf-8"?>
<p:tagLst xmlns:p="http://schemas.openxmlformats.org/presentationml/2006/main">
  <p:tag name="RAINPROBLEMTYPE" val="ProblemTypeMarker"/>
  <p:tag name="RAINPROBLEM" val="PollingAnswer"/>
</p:tagLst>
</file>

<file path=ppt/tags/tag28.xml><?xml version="1.0" encoding="utf-8"?>
<p:tagLst xmlns:p="http://schemas.openxmlformats.org/presentationml/2006/main">
  <p:tag name="RAINPROBLEM" val="ProblemSetting"/>
  <p:tag name="RAINPROBLEMTYPE" val="Polling"/>
</p:tagLst>
</file>

<file path=ppt/tags/tag29.xml><?xml version="1.0" encoding="utf-8"?>
<p:tagLst xmlns:p="http://schemas.openxmlformats.org/presentationml/2006/main">
  <p:tag name="RAINPROBLEM" val="Polling"/>
  <p:tag name="ANONYMOUSPOLLING" val="False"/>
  <p:tag name="PROBLEMSCORE" val="0.0"/>
</p:tagLst>
</file>

<file path=ppt/tags/tag3.xml><?xml version="1.0" encoding="utf-8"?>
<p:tagLst xmlns:p="http://schemas.openxmlformats.org/presentationml/2006/main">
  <p:tag name="RAINPROBLEM" val="ProblemItem"/>
</p:tagLst>
</file>

<file path=ppt/tags/tag30.xml><?xml version="1.0" encoding="utf-8"?>
<p:tagLst xmlns:p="http://schemas.openxmlformats.org/presentationml/2006/main">
  <p:tag name="TIMING" val="|2.498|28.935"/>
</p:tagLst>
</file>

<file path=ppt/tags/tag31.xml><?xml version="1.0" encoding="utf-8"?>
<p:tagLst xmlns:p="http://schemas.openxmlformats.org/presentationml/2006/main">
  <p:tag name="TIMING" val="|2.498|28.935"/>
</p:tagLst>
</file>

<file path=ppt/tags/tag32.xml><?xml version="1.0" encoding="utf-8"?>
<p:tagLst xmlns:p="http://schemas.openxmlformats.org/presentationml/2006/main">
  <p:tag name="TIMING" val="|2.498|28.935"/>
</p:tagLst>
</file>

<file path=ppt/tags/tag33.xml><?xml version="1.0" encoding="utf-8"?>
<p:tagLst xmlns:p="http://schemas.openxmlformats.org/presentationml/2006/main">
  <p:tag name="RAINPROBLEM" val="ProblemBody"/>
</p:tagLst>
</file>

<file path=ppt/tags/tag34.xml><?xml version="1.0" encoding="utf-8"?>
<p:tagLst xmlns:p="http://schemas.openxmlformats.org/presentationml/2006/main">
  <p:tag name="RAINPROBLEM" val="ProblemSubmit"/>
  <p:tag name="RAINPROBLEMTYPE" val="ShortAnswer"/>
</p:tagLst>
</file>

<file path=ppt/tags/tag35.xml><?xml version="1.0" encoding="utf-8"?>
<p:tagLst xmlns:p="http://schemas.openxmlformats.org/presentationml/2006/main">
  <p:tag name="PRODUCTVERSIONTIP" val="PRODUCTVERSIONTIP"/>
</p:tagLst>
</file>

<file path=ppt/tags/tag36.xml><?xml version="1.0" encoding="utf-8"?>
<p:tagLst xmlns:p="http://schemas.openxmlformats.org/presentationml/2006/main">
  <p:tag name="RAINPROBLEMTYPE" val="ProblemTypeMarker"/>
</p:tagLst>
</file>

<file path=ppt/tags/tag37.xml><?xml version="1.0" encoding="utf-8"?>
<p:tagLst xmlns:p="http://schemas.openxmlformats.org/presentationml/2006/main">
  <p:tag name="RAINPROBLEMTYPE" val="ProblemTypeMarker"/>
</p:tagLst>
</file>

<file path=ppt/tags/tag38.xml><?xml version="1.0" encoding="utf-8"?>
<p:tagLst xmlns:p="http://schemas.openxmlformats.org/presentationml/2006/main">
  <p:tag name="RAINPROBLEMTYPE" val="ProblemTypeMarker"/>
</p:tagLst>
</file>

<file path=ppt/tags/tag39.xml><?xml version="1.0" encoding="utf-8"?>
<p:tagLst xmlns:p="http://schemas.openxmlformats.org/presentationml/2006/main">
  <p:tag name="RAINPROBLEMTYPE" val="ProblemTypeMarker"/>
</p:tagLst>
</file>

<file path=ppt/tags/tag4.xml><?xml version="1.0" encoding="utf-8"?>
<p:tagLst xmlns:p="http://schemas.openxmlformats.org/presentationml/2006/main">
  <p:tag name="RAINPROBLEM" val="ProblemItem"/>
</p:tagLst>
</file>

<file path=ppt/tags/tag40.xml><?xml version="1.0" encoding="utf-8"?>
<p:tagLst xmlns:p="http://schemas.openxmlformats.org/presentationml/2006/main">
  <p:tag name="RAINPROBLEMTYPE" val="ProblemTypeMarker"/>
</p:tagLst>
</file>

<file path=ppt/tags/tag41.xml><?xml version="1.0" encoding="utf-8"?>
<p:tagLst xmlns:p="http://schemas.openxmlformats.org/presentationml/2006/main">
  <p:tag name="RAINPROBLEM" val="ProblemSetting"/>
  <p:tag name="RAINPROBLEMTYPE" val="ShortAnswer"/>
</p:tagLst>
</file>

<file path=ppt/tags/tag42.xml><?xml version="1.0" encoding="utf-8"?>
<p:tagLst xmlns:p="http://schemas.openxmlformats.org/presentationml/2006/main">
  <p:tag name="RAINPROBLEM" val="ShortAnswer"/>
  <p:tag name="PROBLEMSCORE" val="10.0"/>
  <p:tag name="PROBLEMVOICEALLOWED" val="True"/>
</p:tagLst>
</file>

<file path=ppt/tags/tag5.xml><?xml version="1.0" encoding="utf-8"?>
<p:tagLst xmlns:p="http://schemas.openxmlformats.org/presentationml/2006/main">
  <p:tag name="RAINPROBLEM" val="ProblemBullet"/>
  <p:tag name="RAINPROBLEMTYPE" val="Polling"/>
  <p:tag name="RAINBULLET" val="Wrong"/>
</p:tagLst>
</file>

<file path=ppt/tags/tag6.xml><?xml version="1.0" encoding="utf-8"?>
<p:tagLst xmlns:p="http://schemas.openxmlformats.org/presentationml/2006/main">
  <p:tag name="RAINPROBLEM" val="ProblemBullet"/>
  <p:tag name="RAINPROBLEMTYPE" val="Polling"/>
  <p:tag name="RAINBULLET" val="Wrong"/>
</p:tagLst>
</file>

<file path=ppt/tags/tag7.xml><?xml version="1.0" encoding="utf-8"?>
<p:tagLst xmlns:p="http://schemas.openxmlformats.org/presentationml/2006/main">
  <p:tag name="RAINPROBLEM" val="ProblemSubmit"/>
  <p:tag name="RAINPROBLEMTYPE" val="Polling"/>
</p:tagLst>
</file>

<file path=ppt/tags/tag8.xml><?xml version="1.0" encoding="utf-8"?>
<p:tagLst xmlns:p="http://schemas.openxmlformats.org/presentationml/2006/main">
  <p:tag name="RAINPROBLEMTYPE" val="ProblemTypeMarker"/>
</p:tagLst>
</file>

<file path=ppt/tags/tag9.xml><?xml version="1.0" encoding="utf-8"?>
<p:tagLst xmlns:p="http://schemas.openxmlformats.org/presentationml/2006/main">
  <p:tag name="RAINPROBLEMTYPE" val="ProblemTypeMark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10480</Words>
  <Application>WPS 演示</Application>
  <PresentationFormat>宽屏</PresentationFormat>
  <Paragraphs>819</Paragraphs>
  <Slides>53</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53</vt:i4>
      </vt:variant>
    </vt:vector>
  </HeadingPairs>
  <TitlesOfParts>
    <vt:vector size="70" baseType="lpstr">
      <vt:lpstr>Arial</vt:lpstr>
      <vt:lpstr>宋体</vt:lpstr>
      <vt:lpstr>Wingdings</vt:lpstr>
      <vt:lpstr>Verdana</vt:lpstr>
      <vt:lpstr>Times New Roman</vt:lpstr>
      <vt:lpstr>微软雅黑</vt:lpstr>
      <vt:lpstr>锐字锐线梦想黑简1.0</vt:lpstr>
      <vt:lpstr>黑体</vt:lpstr>
      <vt:lpstr>Arial Unicode MS</vt:lpstr>
      <vt:lpstr>Calibri</vt:lpstr>
      <vt:lpstr>Mangal</vt:lpstr>
      <vt:lpstr>Segoe Print</vt:lpstr>
      <vt:lpstr>Wingdings 2</vt:lpstr>
      <vt:lpstr>隶书</vt:lpstr>
      <vt:lpstr>Arial</vt:lpstr>
      <vt:lpstr>锐字锐线梦想黑简1.0</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徐君</cp:lastModifiedBy>
  <cp:revision>106</cp:revision>
  <dcterms:created xsi:type="dcterms:W3CDTF">2018-08-22T12:15:00Z</dcterms:created>
  <dcterms:modified xsi:type="dcterms:W3CDTF">2020-04-03T07:36:39Z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

<file path=docProps/thumbnail.jpeg>
</file>